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278" r:id="rId2"/>
    <p:sldId id="285" r:id="rId3"/>
    <p:sldId id="286" r:id="rId4"/>
    <p:sldId id="287" r:id="rId5"/>
    <p:sldId id="288" r:id="rId6"/>
    <p:sldId id="281" r:id="rId7"/>
    <p:sldId id="296" r:id="rId8"/>
    <p:sldId id="295" r:id="rId9"/>
    <p:sldId id="297" r:id="rId10"/>
    <p:sldId id="279" r:id="rId11"/>
    <p:sldId id="280" r:id="rId12"/>
    <p:sldId id="298" r:id="rId13"/>
    <p:sldId id="305" r:id="rId14"/>
    <p:sldId id="335" r:id="rId15"/>
    <p:sldId id="329" r:id="rId16"/>
    <p:sldId id="284" r:id="rId17"/>
    <p:sldId id="289" r:id="rId18"/>
    <p:sldId id="291" r:id="rId19"/>
    <p:sldId id="290" r:id="rId20"/>
    <p:sldId id="299" r:id="rId21"/>
    <p:sldId id="300" r:id="rId22"/>
    <p:sldId id="316" r:id="rId23"/>
    <p:sldId id="317" r:id="rId24"/>
    <p:sldId id="310" r:id="rId25"/>
    <p:sldId id="311" r:id="rId26"/>
    <p:sldId id="312" r:id="rId27"/>
    <p:sldId id="313" r:id="rId28"/>
    <p:sldId id="314" r:id="rId29"/>
    <p:sldId id="315" r:id="rId30"/>
    <p:sldId id="301" r:id="rId31"/>
    <p:sldId id="292" r:id="rId32"/>
    <p:sldId id="283" r:id="rId33"/>
    <p:sldId id="267" r:id="rId34"/>
    <p:sldId id="338" r:id="rId35"/>
    <p:sldId id="269" r:id="rId36"/>
    <p:sldId id="326" r:id="rId37"/>
    <p:sldId id="324" r:id="rId38"/>
    <p:sldId id="330" r:id="rId39"/>
    <p:sldId id="265" r:id="rId40"/>
    <p:sldId id="268" r:id="rId41"/>
    <p:sldId id="318" r:id="rId42"/>
    <p:sldId id="325" r:id="rId43"/>
    <p:sldId id="293" r:id="rId44"/>
    <p:sldId id="271" r:id="rId45"/>
    <p:sldId id="272" r:id="rId46"/>
    <p:sldId id="273" r:id="rId47"/>
    <p:sldId id="274" r:id="rId48"/>
    <p:sldId id="302" r:id="rId49"/>
    <p:sldId id="331" r:id="rId50"/>
    <p:sldId id="304" r:id="rId51"/>
    <p:sldId id="337" r:id="rId52"/>
    <p:sldId id="336" r:id="rId53"/>
    <p:sldId id="333" r:id="rId54"/>
    <p:sldId id="303" r:id="rId55"/>
    <p:sldId id="323" r:id="rId56"/>
    <p:sldId id="32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83453" autoAdjust="0"/>
  </p:normalViewPr>
  <p:slideViewPr>
    <p:cSldViewPr showGuides="1">
      <p:cViewPr varScale="1">
        <p:scale>
          <a:sx n="72" d="100"/>
          <a:sy n="72" d="100"/>
        </p:scale>
        <p:origin x="-8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5016E-E51A-45F7-8335-D5F975A4A3F5}" type="datetimeFigureOut">
              <a:rPr lang="en-US" smtClean="0"/>
              <a:t>6/4/2012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F7A05-5168-4703-B261-085CEE0DE7E6}" type="slidenum">
              <a:rPr lang="en-US" smtClean="0"/>
              <a:t>‹#›</a:t>
            </a:fld>
            <a:endParaRPr lang="en-US"/>
          </a:p>
        </p:txBody>
      </p:sp>
    </p:spTree>
    <p:extLst>
      <p:ext uri="{BB962C8B-B14F-4D97-AF65-F5344CB8AC3E}">
        <p14:creationId xmlns:p14="http://schemas.microsoft.com/office/powerpoint/2010/main" val="53993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lus.google.com/photos/113985244454991130849/albums/5730153583934109873/5730153610168783810?authkey=CL7I__yygrfgog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Wolfgang_von_Kempelen" TargetMode="External"/><Relationship Id="rId13" Type="http://schemas.openxmlformats.org/officeDocument/2006/relationships/hyperlink" Target="http://en.wikipedia.org/wiki/Magic_(illusion)" TargetMode="External"/><Relationship Id="rId3" Type="http://schemas.openxmlformats.org/officeDocument/2006/relationships/hyperlink" Target="http://en.wikipedia.org/wiki/Chess" TargetMode="External"/><Relationship Id="rId7" Type="http://schemas.openxmlformats.org/officeDocument/2006/relationships/hyperlink" Target="http://en.wikipedia.org/wiki/The_Turk" TargetMode="External"/><Relationship Id="rId12" Type="http://schemas.openxmlformats.org/officeDocument/2006/relationships/hyperlink" Target="http://en.wikipedia.org/wiki/Chessboard" TargetMode="External"/><Relationship Id="rId2" Type="http://schemas.openxmlformats.org/officeDocument/2006/relationships/slide" Target="../slides/slide3.xml"/><Relationship Id="rId16" Type="http://schemas.openxmlformats.org/officeDocument/2006/relationships/hyperlink" Target="http://en.wikipedia.org/wiki/Benjamin_Franklin" TargetMode="External"/><Relationship Id="rId1" Type="http://schemas.openxmlformats.org/officeDocument/2006/relationships/notesMaster" Target="../notesMasters/notesMaster1.xml"/><Relationship Id="rId6" Type="http://schemas.openxmlformats.org/officeDocument/2006/relationships/hyperlink" Target="http://en.wikipedia.org/wiki/Hoax" TargetMode="External"/><Relationship Id="rId11" Type="http://schemas.openxmlformats.org/officeDocument/2006/relationships/hyperlink" Target="http://en.wikipedia.org/wiki/Knight_(chess)" TargetMode="External"/><Relationship Id="rId5" Type="http://schemas.openxmlformats.org/officeDocument/2006/relationships/hyperlink" Target="http://en.wikipedia.org/wiki/Automaton" TargetMode="External"/><Relationship Id="rId15" Type="http://schemas.openxmlformats.org/officeDocument/2006/relationships/hyperlink" Target="http://en.wikipedia.org/wiki/Napoleon_I_of_France" TargetMode="External"/><Relationship Id="rId10" Type="http://schemas.openxmlformats.org/officeDocument/2006/relationships/hyperlink" Target="http://en.wikipedia.org/wiki/Knight's_tour" TargetMode="External"/><Relationship Id="rId4" Type="http://schemas.openxmlformats.org/officeDocument/2006/relationships/hyperlink" Target="http://en.wikipedia.org/wiki/Artificial_intelligence" TargetMode="External"/><Relationship Id="rId9" Type="http://schemas.openxmlformats.org/officeDocument/2006/relationships/hyperlink" Target="http://en.wikipedia.org/wiki/Maria_Theresa_of_Austria" TargetMode="External"/><Relationship Id="rId14" Type="http://schemas.openxmlformats.org/officeDocument/2006/relationships/hyperlink" Target="http://en.wikipedia.org/wiki/Europ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Wolfgang_von_Kempelen" TargetMode="External"/><Relationship Id="rId13" Type="http://schemas.openxmlformats.org/officeDocument/2006/relationships/hyperlink" Target="http://en.wikipedia.org/wiki/Magic_(illusion)" TargetMode="External"/><Relationship Id="rId3" Type="http://schemas.openxmlformats.org/officeDocument/2006/relationships/hyperlink" Target="http://en.wikipedia.org/wiki/Chess" TargetMode="External"/><Relationship Id="rId7" Type="http://schemas.openxmlformats.org/officeDocument/2006/relationships/hyperlink" Target="http://en.wikipedia.org/wiki/The_Turk" TargetMode="External"/><Relationship Id="rId12" Type="http://schemas.openxmlformats.org/officeDocument/2006/relationships/hyperlink" Target="http://en.wikipedia.org/wiki/Chessboard" TargetMode="External"/><Relationship Id="rId2" Type="http://schemas.openxmlformats.org/officeDocument/2006/relationships/slide" Target="../slides/slide4.xml"/><Relationship Id="rId16" Type="http://schemas.openxmlformats.org/officeDocument/2006/relationships/hyperlink" Target="http://en.wikipedia.org/wiki/Benjamin_Franklin" TargetMode="External"/><Relationship Id="rId1" Type="http://schemas.openxmlformats.org/officeDocument/2006/relationships/notesMaster" Target="../notesMasters/notesMaster1.xml"/><Relationship Id="rId6" Type="http://schemas.openxmlformats.org/officeDocument/2006/relationships/hyperlink" Target="http://en.wikipedia.org/wiki/Hoax" TargetMode="External"/><Relationship Id="rId11" Type="http://schemas.openxmlformats.org/officeDocument/2006/relationships/hyperlink" Target="http://en.wikipedia.org/wiki/Knight_(chess)" TargetMode="External"/><Relationship Id="rId5" Type="http://schemas.openxmlformats.org/officeDocument/2006/relationships/hyperlink" Target="http://en.wikipedia.org/wiki/Automaton" TargetMode="External"/><Relationship Id="rId15" Type="http://schemas.openxmlformats.org/officeDocument/2006/relationships/hyperlink" Target="http://en.wikipedia.org/wiki/Napoleon_I_of_France" TargetMode="External"/><Relationship Id="rId10" Type="http://schemas.openxmlformats.org/officeDocument/2006/relationships/hyperlink" Target="http://en.wikipedia.org/wiki/Knight's_tour" TargetMode="External"/><Relationship Id="rId4" Type="http://schemas.openxmlformats.org/officeDocument/2006/relationships/hyperlink" Target="http://en.wikipedia.org/wiki/Artificial_intelligence" TargetMode="External"/><Relationship Id="rId9" Type="http://schemas.openxmlformats.org/officeDocument/2006/relationships/hyperlink" Target="http://en.wikipedia.org/wiki/Maria_Theresa_of_Austria" TargetMode="External"/><Relationship Id="rId14" Type="http://schemas.openxmlformats.org/officeDocument/2006/relationships/hyperlink" Target="http://en.wikipedia.org/wiki/Europ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MTurk</a:t>
            </a:r>
            <a:r>
              <a:rPr lang="en-US" dirty="0" smtClean="0"/>
              <a:t> is an online marketplace</a:t>
            </a:r>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2</a:t>
            </a:fld>
            <a:endParaRPr lang="en-US"/>
          </a:p>
        </p:txBody>
      </p:sp>
    </p:spTree>
    <p:extLst>
      <p:ext uri="{BB962C8B-B14F-4D97-AF65-F5344CB8AC3E}">
        <p14:creationId xmlns:p14="http://schemas.microsoft.com/office/powerpoint/2010/main" val="335954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26</a:t>
            </a:fld>
            <a:endParaRPr lang="en-US"/>
          </a:p>
        </p:txBody>
      </p:sp>
    </p:spTree>
    <p:extLst>
      <p:ext uri="{BB962C8B-B14F-4D97-AF65-F5344CB8AC3E}">
        <p14:creationId xmlns:p14="http://schemas.microsoft.com/office/powerpoint/2010/main" val="9831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 power</a:t>
            </a:r>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31</a:t>
            </a:fld>
            <a:endParaRPr lang="en-US"/>
          </a:p>
        </p:txBody>
      </p:sp>
    </p:spTree>
    <p:extLst>
      <p:ext uri="{BB962C8B-B14F-4D97-AF65-F5344CB8AC3E}">
        <p14:creationId xmlns:p14="http://schemas.microsoft.com/office/powerpoint/2010/main" val="127284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a:t>
            </a:r>
          </a:p>
          <a:p>
            <a:endParaRPr lang="en-US" dirty="0"/>
          </a:p>
        </p:txBody>
      </p:sp>
      <p:sp>
        <p:nvSpPr>
          <p:cNvPr id="4" name="Slide Number Placeholder 3"/>
          <p:cNvSpPr>
            <a:spLocks noGrp="1"/>
          </p:cNvSpPr>
          <p:nvPr>
            <p:ph type="sldNum" sz="quarter" idx="10"/>
          </p:nvPr>
        </p:nvSpPr>
        <p:spPr/>
        <p:txBody>
          <a:bodyPr/>
          <a:lstStyle/>
          <a:p>
            <a:fld id="{E527157C-8F39-4747-90D5-AAE134288790}" type="slidenum">
              <a:rPr lang="en-US" smtClean="0"/>
              <a:t>37</a:t>
            </a:fld>
            <a:endParaRPr lang="en-US"/>
          </a:p>
        </p:txBody>
      </p:sp>
    </p:spTree>
    <p:extLst>
      <p:ext uri="{BB962C8B-B14F-4D97-AF65-F5344CB8AC3E}">
        <p14:creationId xmlns:p14="http://schemas.microsoft.com/office/powerpoint/2010/main" val="197267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 fact, these shapes were drawn</a:t>
            </a:r>
            <a:r>
              <a:rPr lang="en-US" baseline="0" dirty="0" smtClean="0"/>
              <a:t> by participants in *response* to a prompt to draw these so-called nonsense shapes.</a:t>
            </a:r>
            <a:endParaRPr lang="en-US" dirty="0" smtClean="0"/>
          </a:p>
        </p:txBody>
      </p:sp>
      <p:sp>
        <p:nvSpPr>
          <p:cNvPr id="4" name="Slide Number Placeholder 3"/>
          <p:cNvSpPr>
            <a:spLocks noGrp="1"/>
          </p:cNvSpPr>
          <p:nvPr>
            <p:ph type="sldNum" sz="quarter" idx="10"/>
          </p:nvPr>
        </p:nvSpPr>
        <p:spPr/>
        <p:txBody>
          <a:bodyPr/>
          <a:lstStyle/>
          <a:p>
            <a:fld id="{E527157C-8F39-4747-90D5-AAE13428879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34998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code it, you can run it.</a:t>
            </a:r>
          </a:p>
          <a:p>
            <a:endParaRPr lang="en-US" dirty="0" smtClean="0"/>
          </a:p>
          <a:p>
            <a:r>
              <a:rPr lang="en-US" dirty="0" err="1" smtClean="0"/>
              <a:t>scriptingRT</a:t>
            </a:r>
            <a:r>
              <a:rPr lang="en-US" dirty="0" smtClean="0"/>
              <a:t> people testing timing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https://plus.google.com/photos/113985244454991130849/albums/5730153583934109873/5730153610168783810?authkey=CL7I__yygrfgogE</a:t>
            </a:r>
            <a:endParaRPr lang="en-US" dirty="0" smtClean="0"/>
          </a:p>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43</a:t>
            </a:fld>
            <a:endParaRPr lang="en-US"/>
          </a:p>
        </p:txBody>
      </p:sp>
    </p:spTree>
    <p:extLst>
      <p:ext uri="{BB962C8B-B14F-4D97-AF65-F5344CB8AC3E}">
        <p14:creationId xmlns:p14="http://schemas.microsoft.com/office/powerpoint/2010/main" val="388795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can feel like you are sending</a:t>
            </a:r>
            <a:r>
              <a:rPr lang="en-US" baseline="0" dirty="0" smtClean="0"/>
              <a:t> work to a robot.  They are real people.</a:t>
            </a:r>
          </a:p>
          <a:p>
            <a:r>
              <a:rPr lang="en-US" baseline="0" dirty="0" smtClean="0"/>
              <a:t>Reputation – both yours and the workers – is key.</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If you are not paying enough and they are 	filtering by &gt;[$],  they won’t see your HIT</a:t>
            </a:r>
          </a:p>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48</a:t>
            </a:fld>
            <a:endParaRPr lang="en-US"/>
          </a:p>
        </p:txBody>
      </p:sp>
    </p:spTree>
    <p:extLst>
      <p:ext uri="{BB962C8B-B14F-4D97-AF65-F5344CB8AC3E}">
        <p14:creationId xmlns:p14="http://schemas.microsoft.com/office/powerpoint/2010/main" val="20614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latin typeface="Arial" pitchFamily="34" charset="0"/>
              </a:rPr>
              <a:t>Left: Exp 2</a:t>
            </a:r>
          </a:p>
          <a:p>
            <a:r>
              <a:rPr lang="en-US" smtClean="0">
                <a:latin typeface="Arial" pitchFamily="34" charset="0"/>
              </a:rPr>
              <a:t>1) In your opinion what does Addison need to do to reduce crime? 2) What is the role of a police officer in Addison? 3) Please copy the part of the report that was most influential and paste it in the text area below.</a:t>
            </a:r>
          </a:p>
          <a:p>
            <a:endParaRPr lang="en-US" smtClean="0">
              <a:latin typeface="Arial" pitchFamily="34" charset="0"/>
            </a:endParaRPr>
          </a:p>
          <a:p>
            <a:r>
              <a:rPr lang="en-US" smtClean="0">
                <a:latin typeface="Arial" pitchFamily="34" charset="0"/>
              </a:rPr>
              <a:t>Right: Exp 3</a:t>
            </a:r>
          </a:p>
          <a:p>
            <a:r>
              <a:rPr lang="en-US" smtClean="0">
                <a:latin typeface="Arial" pitchFamily="34" charset="0"/>
              </a:rPr>
              <a:t>The design of Experiment 3 was similar to</a:t>
            </a:r>
          </a:p>
          <a:p>
            <a:r>
              <a:rPr lang="en-US" smtClean="0">
                <a:latin typeface="Arial" pitchFamily="34" charset="0"/>
              </a:rPr>
              <a:t>that of Experiment 2; however, before participants read the crime</a:t>
            </a:r>
          </a:p>
          <a:p>
            <a:r>
              <a:rPr lang="en-US" smtClean="0">
                <a:latin typeface="Arial" pitchFamily="34" charset="0"/>
              </a:rPr>
              <a:t>report, they were shown the word ‘‘beast’’ or the word ‘‘virus’’ and</a:t>
            </a:r>
          </a:p>
          <a:p>
            <a:r>
              <a:rPr lang="en-US" smtClean="0">
                <a:latin typeface="Arial" pitchFamily="34" charset="0"/>
              </a:rPr>
              <a:t>were asked to ‘‘list a synonym’’ for it. After completing this task,</a:t>
            </a:r>
          </a:p>
          <a:p>
            <a:r>
              <a:rPr lang="en-US" smtClean="0">
                <a:latin typeface="Arial" pitchFamily="34" charset="0"/>
              </a:rPr>
              <a:t>they were presented with the paragraph on crime in Addison on a</a:t>
            </a:r>
          </a:p>
          <a:p>
            <a:r>
              <a:rPr lang="en-US" smtClean="0">
                <a:latin typeface="Arial" pitchFamily="34" charset="0"/>
              </a:rPr>
              <a:t>separate screen. The crime report used in Experiment 3 was the</a:t>
            </a:r>
          </a:p>
          <a:p>
            <a:r>
              <a:rPr lang="en-US" smtClean="0">
                <a:latin typeface="Arial" pitchFamily="34" charset="0"/>
              </a:rPr>
              <a:t>same as the crime report for Experiment 2, except that it did not</a:t>
            </a:r>
          </a:p>
          <a:p>
            <a:r>
              <a:rPr lang="en-US" smtClean="0">
                <a:latin typeface="Arial" pitchFamily="34" charset="0"/>
              </a:rPr>
              <a:t>contain a virus or beast metaphor. The first sentence of the report</a:t>
            </a:r>
          </a:p>
          <a:p>
            <a:r>
              <a:rPr lang="en-US" smtClean="0">
                <a:latin typeface="Arial" pitchFamily="34" charset="0"/>
              </a:rPr>
              <a:t>read: ‘‘Crime is ravaging the city of Addison.’’ It was otherwise</a:t>
            </a:r>
          </a:p>
          <a:p>
            <a:r>
              <a:rPr lang="en-US" smtClean="0">
                <a:latin typeface="Arial" pitchFamily="34" charset="0"/>
              </a:rPr>
              <a:t>identical to the report from Experiment 2.</a:t>
            </a:r>
          </a:p>
        </p:txBody>
      </p:sp>
      <p:sp>
        <p:nvSpPr>
          <p:cNvPr id="2970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8407C3-BE2F-40D0-9D24-D23B569697C0}" type="slidenum">
              <a:rPr lang="ru-RU" smtClean="0"/>
              <a:pPr eaLnBrk="1" hangingPunct="1"/>
              <a:t>49</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can feel like you are sending</a:t>
            </a:r>
            <a:r>
              <a:rPr lang="en-US" baseline="0" dirty="0" smtClean="0"/>
              <a:t> work to a robot.  They are real people.</a:t>
            </a:r>
          </a:p>
          <a:p>
            <a:r>
              <a:rPr lang="en-US" baseline="0" dirty="0" smtClean="0"/>
              <a:t>Reputation – both yours and the workers – is key.</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If you are not paying enough and they are 	filtering by &gt;[$],  they won’t see your HIT</a:t>
            </a:r>
          </a:p>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51</a:t>
            </a:fld>
            <a:endParaRPr lang="en-US"/>
          </a:p>
        </p:txBody>
      </p:sp>
    </p:spTree>
    <p:extLst>
      <p:ext uri="{BB962C8B-B14F-4D97-AF65-F5344CB8AC3E}">
        <p14:creationId xmlns:p14="http://schemas.microsoft.com/office/powerpoint/2010/main" val="206149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can feel like you are sending</a:t>
            </a:r>
            <a:r>
              <a:rPr lang="en-US" baseline="0" dirty="0" smtClean="0"/>
              <a:t> work to a robot.  They are real people.</a:t>
            </a:r>
          </a:p>
          <a:p>
            <a:r>
              <a:rPr lang="en-US" baseline="0" dirty="0" smtClean="0"/>
              <a:t>Reputation – both yours and the workers – is key.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are not paying enough and they are 	filtering by &gt;[$],  they won’t see your HIT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53</a:t>
            </a:fld>
            <a:endParaRPr lang="en-US"/>
          </a:p>
        </p:txBody>
      </p:sp>
    </p:spTree>
    <p:extLst>
      <p:ext uri="{BB962C8B-B14F-4D97-AF65-F5344CB8AC3E}">
        <p14:creationId xmlns:p14="http://schemas.microsoft.com/office/powerpoint/2010/main" val="206149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Turk</a:t>
            </a:r>
            <a:r>
              <a:rPr lang="en-US" dirty="0" smtClean="0"/>
              <a:t>, the </a:t>
            </a:r>
            <a:r>
              <a:rPr lang="en-US" b="1" dirty="0" smtClean="0"/>
              <a:t>Mechanical Turk</a:t>
            </a:r>
            <a:r>
              <a:rPr lang="en-US" dirty="0" smtClean="0"/>
              <a:t> or </a:t>
            </a:r>
            <a:r>
              <a:rPr lang="en-US" b="1" dirty="0" smtClean="0"/>
              <a:t>Automaton Chess Player</a:t>
            </a:r>
            <a:r>
              <a:rPr lang="en-US" dirty="0" smtClean="0"/>
              <a:t> was a fake </a:t>
            </a:r>
            <a:r>
              <a:rPr lang="en-US" dirty="0" smtClean="0">
                <a:hlinkClick r:id="rId3" tooltip="Chess"/>
              </a:rPr>
              <a:t>chess</a:t>
            </a:r>
            <a:r>
              <a:rPr lang="en-US" dirty="0" smtClean="0"/>
              <a:t>-playing </a:t>
            </a:r>
            <a:r>
              <a:rPr lang="en-US" dirty="0" smtClean="0">
                <a:hlinkClick r:id="rId4" tooltip="Artificial intelligence"/>
              </a:rPr>
              <a:t>machine</a:t>
            </a:r>
            <a:r>
              <a:rPr lang="en-US" dirty="0" smtClean="0"/>
              <a:t> constructed in the late 18th century. From 1770 until its destruction by fire in 1854, it was exhibited by various owners as an </a:t>
            </a:r>
            <a:r>
              <a:rPr lang="en-US" dirty="0" smtClean="0">
                <a:hlinkClick r:id="rId5" tooltip="Automaton"/>
              </a:rPr>
              <a:t>automaton</a:t>
            </a:r>
            <a:r>
              <a:rPr lang="en-US" dirty="0" smtClean="0"/>
              <a:t>, though it was explained in the early 1820s as an elaborate </a:t>
            </a:r>
            <a:r>
              <a:rPr lang="en-US" dirty="0" smtClean="0">
                <a:hlinkClick r:id="rId6" tooltip="Hoax"/>
              </a:rPr>
              <a:t>hoax</a:t>
            </a:r>
            <a:r>
              <a:rPr lang="en-US" dirty="0" smtClean="0"/>
              <a:t>.</a:t>
            </a:r>
            <a:r>
              <a:rPr lang="en-US" baseline="30000" dirty="0" smtClean="0">
                <a:hlinkClick r:id="rId7"/>
              </a:rPr>
              <a:t>[1]</a:t>
            </a:r>
            <a:r>
              <a:rPr lang="en-US" dirty="0" smtClean="0"/>
              <a:t> Constructed and unveiled in 1770 by </a:t>
            </a:r>
            <a:r>
              <a:rPr lang="en-US" dirty="0" smtClean="0">
                <a:hlinkClick r:id="rId8" tooltip="Wolfgang von Kempelen"/>
              </a:rPr>
              <a:t>Wolfgang von </a:t>
            </a:r>
            <a:r>
              <a:rPr lang="en-US" dirty="0" err="1" smtClean="0">
                <a:hlinkClick r:id="rId8" tooltip="Wolfgang von Kempelen"/>
              </a:rPr>
              <a:t>Kempelen</a:t>
            </a:r>
            <a:r>
              <a:rPr lang="en-US" dirty="0" smtClean="0"/>
              <a:t> (1734–1804) to impress the Empress </a:t>
            </a:r>
            <a:r>
              <a:rPr lang="en-US" dirty="0" smtClean="0">
                <a:hlinkClick r:id="rId9" tooltip="Maria Theresa of Austria"/>
              </a:rPr>
              <a:t>Maria Theresa</a:t>
            </a:r>
            <a:r>
              <a:rPr lang="en-US" dirty="0" smtClean="0"/>
              <a:t>, the mechanism appeared to be able to play a strong game of chess against a human opponent, as well as perform the </a:t>
            </a:r>
            <a:r>
              <a:rPr lang="en-US" dirty="0" smtClean="0">
                <a:hlinkClick r:id="rId10" tooltip="Knight's tour"/>
              </a:rPr>
              <a:t>knight's tour</a:t>
            </a:r>
            <a:r>
              <a:rPr lang="en-US" dirty="0" smtClean="0"/>
              <a:t>, a puzzle that requires the player to move a </a:t>
            </a:r>
            <a:r>
              <a:rPr lang="en-US" dirty="0" smtClean="0">
                <a:hlinkClick r:id="rId11" tooltip="Knight (chess)"/>
              </a:rPr>
              <a:t>knight</a:t>
            </a:r>
            <a:r>
              <a:rPr lang="en-US" dirty="0" smtClean="0"/>
              <a:t> to occupy every square of a </a:t>
            </a:r>
            <a:r>
              <a:rPr lang="en-US" dirty="0" smtClean="0">
                <a:hlinkClick r:id="rId12" tooltip="Chessboard"/>
              </a:rPr>
              <a:t>chessboard</a:t>
            </a:r>
            <a:r>
              <a:rPr lang="en-US" dirty="0" smtClean="0"/>
              <a:t> exactly once.</a:t>
            </a:r>
          </a:p>
          <a:p>
            <a:r>
              <a:rPr lang="en-US" dirty="0" smtClean="0"/>
              <a:t>The Turk was in fact a mechanical </a:t>
            </a:r>
            <a:r>
              <a:rPr lang="en-US" dirty="0" smtClean="0">
                <a:hlinkClick r:id="rId13" tooltip="Magic (illusion)"/>
              </a:rPr>
              <a:t>illusion</a:t>
            </a:r>
            <a:r>
              <a:rPr lang="en-US" dirty="0" smtClean="0"/>
              <a:t> that allowed a human chess master hiding inside to operate the machine. With a skilled operator, the Turk won most of the games played during its demonstrations around </a:t>
            </a:r>
            <a:r>
              <a:rPr lang="en-US" dirty="0" smtClean="0">
                <a:hlinkClick r:id="rId14" tooltip="Europe"/>
              </a:rPr>
              <a:t>Europe</a:t>
            </a:r>
            <a:r>
              <a:rPr lang="en-US" dirty="0" smtClean="0"/>
              <a:t> and the Americas for nearly 84 years, playing and defeating many challengers including statesmen such as </a:t>
            </a:r>
            <a:r>
              <a:rPr lang="en-US" dirty="0" smtClean="0">
                <a:hlinkClick r:id="rId15" tooltip="Napoleon I of France"/>
              </a:rPr>
              <a:t>Napoleon Bonaparte</a:t>
            </a:r>
            <a:r>
              <a:rPr lang="en-US" dirty="0" smtClean="0"/>
              <a:t> and </a:t>
            </a:r>
            <a:r>
              <a:rPr lang="en-US" dirty="0" smtClean="0">
                <a:hlinkClick r:id="rId16" tooltip="Benjamin Franklin"/>
              </a:rPr>
              <a:t>Benjamin Franklin</a:t>
            </a:r>
            <a:r>
              <a:rPr lang="en-US" dirty="0" smtClean="0"/>
              <a:t>. Although many had suspected the hidden human operator, the hoax was initially revealed only in the 1820s by the Londoner Robert Willis.</a:t>
            </a:r>
            <a:r>
              <a:rPr lang="en-US" baseline="30000" dirty="0" smtClean="0">
                <a:hlinkClick r:id="rId7"/>
              </a:rPr>
              <a:t>[2]</a:t>
            </a:r>
            <a:endParaRPr lang="en-US" dirty="0" smtClean="0"/>
          </a:p>
          <a:p>
            <a:endParaRPr lang="en-US" dirty="0"/>
          </a:p>
        </p:txBody>
      </p:sp>
      <p:sp>
        <p:nvSpPr>
          <p:cNvPr id="4" name="Slide Number Placeholder 3"/>
          <p:cNvSpPr>
            <a:spLocks noGrp="1"/>
          </p:cNvSpPr>
          <p:nvPr>
            <p:ph type="sldNum" sz="quarter" idx="10"/>
          </p:nvPr>
        </p:nvSpPr>
        <p:spPr/>
        <p:txBody>
          <a:bodyPr/>
          <a:lstStyle/>
          <a:p>
            <a:fld id="{4E9194F0-F75D-4727-AE87-86E3FFCE8A8A}"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Turk</a:t>
            </a:r>
            <a:r>
              <a:rPr lang="en-US" dirty="0" smtClean="0"/>
              <a:t>, the </a:t>
            </a:r>
            <a:r>
              <a:rPr lang="en-US" b="1" dirty="0" smtClean="0"/>
              <a:t>Mechanical Turk</a:t>
            </a:r>
            <a:r>
              <a:rPr lang="en-US" dirty="0" smtClean="0"/>
              <a:t> or </a:t>
            </a:r>
            <a:r>
              <a:rPr lang="en-US" b="1" dirty="0" smtClean="0"/>
              <a:t>Automaton Chess Player</a:t>
            </a:r>
            <a:r>
              <a:rPr lang="en-US" dirty="0" smtClean="0"/>
              <a:t> was a fake </a:t>
            </a:r>
            <a:r>
              <a:rPr lang="en-US" dirty="0" smtClean="0">
                <a:hlinkClick r:id="rId3" tooltip="Chess"/>
              </a:rPr>
              <a:t>chess</a:t>
            </a:r>
            <a:r>
              <a:rPr lang="en-US" dirty="0" smtClean="0"/>
              <a:t>-playing </a:t>
            </a:r>
            <a:r>
              <a:rPr lang="en-US" dirty="0" smtClean="0">
                <a:hlinkClick r:id="rId4" tooltip="Artificial intelligence"/>
              </a:rPr>
              <a:t>machine</a:t>
            </a:r>
            <a:r>
              <a:rPr lang="en-US" dirty="0" smtClean="0"/>
              <a:t> constructed in the late 18th century. From 1770 until its destruction by fire in 1854, it was exhibited by various owners as an </a:t>
            </a:r>
            <a:r>
              <a:rPr lang="en-US" dirty="0" smtClean="0">
                <a:hlinkClick r:id="rId5" tooltip="Automaton"/>
              </a:rPr>
              <a:t>automaton</a:t>
            </a:r>
            <a:r>
              <a:rPr lang="en-US" dirty="0" smtClean="0"/>
              <a:t>, though it was explained in the early 1820s as an elaborate </a:t>
            </a:r>
            <a:r>
              <a:rPr lang="en-US" dirty="0" smtClean="0">
                <a:hlinkClick r:id="rId6" tooltip="Hoax"/>
              </a:rPr>
              <a:t>hoax</a:t>
            </a:r>
            <a:r>
              <a:rPr lang="en-US" dirty="0" smtClean="0"/>
              <a:t>.</a:t>
            </a:r>
            <a:r>
              <a:rPr lang="en-US" baseline="30000" dirty="0" smtClean="0">
                <a:hlinkClick r:id="rId7"/>
              </a:rPr>
              <a:t>[1]</a:t>
            </a:r>
            <a:r>
              <a:rPr lang="en-US" dirty="0" smtClean="0"/>
              <a:t> Constructed and unveiled in 1770 by </a:t>
            </a:r>
            <a:r>
              <a:rPr lang="en-US" dirty="0" smtClean="0">
                <a:hlinkClick r:id="rId8" tooltip="Wolfgang von Kempelen"/>
              </a:rPr>
              <a:t>Wolfgang von </a:t>
            </a:r>
            <a:r>
              <a:rPr lang="en-US" dirty="0" err="1" smtClean="0">
                <a:hlinkClick r:id="rId8" tooltip="Wolfgang von Kempelen"/>
              </a:rPr>
              <a:t>Kempelen</a:t>
            </a:r>
            <a:r>
              <a:rPr lang="en-US" dirty="0" smtClean="0"/>
              <a:t> (1734–1804) to impress the Empress </a:t>
            </a:r>
            <a:r>
              <a:rPr lang="en-US" dirty="0" smtClean="0">
                <a:hlinkClick r:id="rId9" tooltip="Maria Theresa of Austria"/>
              </a:rPr>
              <a:t>Maria Theresa</a:t>
            </a:r>
            <a:r>
              <a:rPr lang="en-US" dirty="0" smtClean="0"/>
              <a:t>, the mechanism appeared to be able to play a strong game of chess against a human opponent, as well as perform the </a:t>
            </a:r>
            <a:r>
              <a:rPr lang="en-US" dirty="0" smtClean="0">
                <a:hlinkClick r:id="rId10" tooltip="Knight's tour"/>
              </a:rPr>
              <a:t>knight's tour</a:t>
            </a:r>
            <a:r>
              <a:rPr lang="en-US" dirty="0" smtClean="0"/>
              <a:t>, a puzzle that requires the player to move a </a:t>
            </a:r>
            <a:r>
              <a:rPr lang="en-US" dirty="0" smtClean="0">
                <a:hlinkClick r:id="rId11" tooltip="Knight (chess)"/>
              </a:rPr>
              <a:t>knight</a:t>
            </a:r>
            <a:r>
              <a:rPr lang="en-US" dirty="0" smtClean="0"/>
              <a:t> to occupy every square of a </a:t>
            </a:r>
            <a:r>
              <a:rPr lang="en-US" dirty="0" smtClean="0">
                <a:hlinkClick r:id="rId12" tooltip="Chessboard"/>
              </a:rPr>
              <a:t>chessboard</a:t>
            </a:r>
            <a:r>
              <a:rPr lang="en-US" dirty="0" smtClean="0"/>
              <a:t> exactly once.</a:t>
            </a:r>
          </a:p>
          <a:p>
            <a:r>
              <a:rPr lang="en-US" dirty="0" smtClean="0"/>
              <a:t>The Turk was in fact a mechanical </a:t>
            </a:r>
            <a:r>
              <a:rPr lang="en-US" dirty="0" smtClean="0">
                <a:hlinkClick r:id="rId13" tooltip="Magic (illusion)"/>
              </a:rPr>
              <a:t>illusion</a:t>
            </a:r>
            <a:r>
              <a:rPr lang="en-US" dirty="0" smtClean="0"/>
              <a:t> that allowed a human chess master hiding inside to operate the machine. With a skilled operator, the Turk won most of the games played during its demonstrations around </a:t>
            </a:r>
            <a:r>
              <a:rPr lang="en-US" dirty="0" smtClean="0">
                <a:hlinkClick r:id="rId14" tooltip="Europe"/>
              </a:rPr>
              <a:t>Europe</a:t>
            </a:r>
            <a:r>
              <a:rPr lang="en-US" dirty="0" smtClean="0"/>
              <a:t> and the Americas for nearly 84 years, playing and defeating many challengers including statesmen such as </a:t>
            </a:r>
            <a:r>
              <a:rPr lang="en-US" dirty="0" smtClean="0">
                <a:hlinkClick r:id="rId15" tooltip="Napoleon I of France"/>
              </a:rPr>
              <a:t>Napoleon Bonaparte</a:t>
            </a:r>
            <a:r>
              <a:rPr lang="en-US" dirty="0" smtClean="0"/>
              <a:t> and </a:t>
            </a:r>
            <a:r>
              <a:rPr lang="en-US" dirty="0" smtClean="0">
                <a:hlinkClick r:id="rId16" tooltip="Benjamin Franklin"/>
              </a:rPr>
              <a:t>Benjamin Franklin</a:t>
            </a:r>
            <a:r>
              <a:rPr lang="en-US" dirty="0" smtClean="0"/>
              <a:t>. Although many had suspected the hidden human operator, the hoax was initially revealed only in the 1820s by the Londoner Robert Willis.</a:t>
            </a:r>
            <a:r>
              <a:rPr lang="en-US" baseline="30000" dirty="0" smtClean="0">
                <a:hlinkClick r:id="rId7"/>
              </a:rPr>
              <a:t>[2]</a:t>
            </a:r>
            <a:endParaRPr lang="en-US" dirty="0" smtClean="0"/>
          </a:p>
          <a:p>
            <a:endParaRPr lang="en-US" dirty="0"/>
          </a:p>
        </p:txBody>
      </p:sp>
      <p:sp>
        <p:nvSpPr>
          <p:cNvPr id="4" name="Slide Number Placeholder 3"/>
          <p:cNvSpPr>
            <a:spLocks noGrp="1"/>
          </p:cNvSpPr>
          <p:nvPr>
            <p:ph type="sldNum" sz="quarter" idx="10"/>
          </p:nvPr>
        </p:nvSpPr>
        <p:spPr/>
        <p:txBody>
          <a:bodyPr/>
          <a:lstStyle/>
          <a:p>
            <a:fld id="{4E9194F0-F75D-4727-AE87-86E3FFCE8A8A}"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to make sure it works in Europe….</a:t>
            </a:r>
            <a:endParaRPr lang="en-US" dirty="0"/>
          </a:p>
        </p:txBody>
      </p:sp>
      <p:sp>
        <p:nvSpPr>
          <p:cNvPr id="4" name="Slide Number Placeholder 3"/>
          <p:cNvSpPr>
            <a:spLocks noGrp="1"/>
          </p:cNvSpPr>
          <p:nvPr>
            <p:ph type="sldNum" sz="quarter" idx="10"/>
          </p:nvPr>
        </p:nvSpPr>
        <p:spPr/>
        <p:txBody>
          <a:bodyPr/>
          <a:lstStyle/>
          <a:p>
            <a:fld id="{4E9194F0-F75D-4727-AE87-86E3FFCE8A8A}"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does not release demographics</a:t>
            </a:r>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10</a:t>
            </a:fld>
            <a:endParaRPr lang="en-US"/>
          </a:p>
        </p:txBody>
      </p:sp>
    </p:spTree>
    <p:extLst>
      <p:ext uri="{BB962C8B-B14F-4D97-AF65-F5344CB8AC3E}">
        <p14:creationId xmlns:p14="http://schemas.microsoft.com/office/powerpoint/2010/main" val="63993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your concern is that too many of your subjects are &lt;click&gt;WEIRD</a:t>
            </a:r>
          </a:p>
          <a:p>
            <a:r>
              <a:rPr lang="en-US" dirty="0" smtClean="0"/>
              <a:t>and that this</a:t>
            </a:r>
            <a:r>
              <a:rPr lang="en-US" baseline="0" dirty="0" smtClean="0"/>
              <a:t> is a problem.</a:t>
            </a:r>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11</a:t>
            </a:fld>
            <a:endParaRPr lang="en-US"/>
          </a:p>
        </p:txBody>
      </p:sp>
    </p:spTree>
    <p:extLst>
      <p:ext uri="{BB962C8B-B14F-4D97-AF65-F5344CB8AC3E}">
        <p14:creationId xmlns:p14="http://schemas.microsoft.com/office/powerpoint/2010/main" val="27217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 porn site..?</a:t>
            </a:r>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18</a:t>
            </a:fld>
            <a:endParaRPr lang="en-US"/>
          </a:p>
        </p:txBody>
      </p:sp>
    </p:spTree>
    <p:extLst>
      <p:ext uri="{BB962C8B-B14F-4D97-AF65-F5344CB8AC3E}">
        <p14:creationId xmlns:p14="http://schemas.microsoft.com/office/powerpoint/2010/main" val="298949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228A5F-8BAB-2446-AB27-633BD6D0EC20}"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smtClean="0"/>
              <a:t>Internal HITs are hosted by Amazon</a:t>
            </a:r>
          </a:p>
          <a:p>
            <a:pPr marL="457200" lvl="1" indent="0">
              <a:buNone/>
            </a:pPr>
            <a:r>
              <a:rPr lang="en-US" dirty="0" smtClean="0"/>
              <a:t>External HITs are hosted by the requester</a:t>
            </a:r>
          </a:p>
          <a:p>
            <a:pPr marL="457200" lvl="1" indent="0">
              <a:buNone/>
            </a:pPr>
            <a:r>
              <a:rPr lang="en-US" sz="2600" dirty="0" smtClean="0"/>
              <a:t>HITs can be tested on {requester, worker}sandbox.mturk.com</a:t>
            </a:r>
          </a:p>
          <a:p>
            <a:endParaRPr lang="en-US" dirty="0"/>
          </a:p>
        </p:txBody>
      </p:sp>
      <p:sp>
        <p:nvSpPr>
          <p:cNvPr id="4" name="Slide Number Placeholder 3"/>
          <p:cNvSpPr>
            <a:spLocks noGrp="1"/>
          </p:cNvSpPr>
          <p:nvPr>
            <p:ph type="sldNum" sz="quarter" idx="10"/>
          </p:nvPr>
        </p:nvSpPr>
        <p:spPr/>
        <p:txBody>
          <a:bodyPr/>
          <a:lstStyle/>
          <a:p>
            <a:fld id="{185F7A05-5168-4703-B261-085CEE0DE7E6}" type="slidenum">
              <a:rPr lang="en-US" smtClean="0"/>
              <a:t>23</a:t>
            </a:fld>
            <a:endParaRPr lang="en-US"/>
          </a:p>
        </p:txBody>
      </p:sp>
    </p:spTree>
    <p:extLst>
      <p:ext uri="{BB962C8B-B14F-4D97-AF65-F5344CB8AC3E}">
        <p14:creationId xmlns:p14="http://schemas.microsoft.com/office/powerpoint/2010/main" val="57003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96D5D-AD51-413D-94D2-ADCBCEA03964}"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325290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6D5D-AD51-413D-94D2-ADCBCEA03964}"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419820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6D5D-AD51-413D-94D2-ADCBCEA03964}"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106463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96D5D-AD51-413D-94D2-ADCBCEA03964}"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278079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96D5D-AD51-413D-94D2-ADCBCEA03964}" type="datetimeFigureOut">
              <a:rPr lang="en-US" smtClean="0"/>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185260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96D5D-AD51-413D-94D2-ADCBCEA03964}"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53403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96D5D-AD51-413D-94D2-ADCBCEA03964}" type="datetimeFigureOut">
              <a:rPr lang="en-US" smtClean="0"/>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191268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96D5D-AD51-413D-94D2-ADCBCEA03964}" type="datetimeFigureOut">
              <a:rPr lang="en-US" smtClean="0"/>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38647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96D5D-AD51-413D-94D2-ADCBCEA03964}" type="datetimeFigureOut">
              <a:rPr lang="en-US" smtClean="0"/>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207766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6D5D-AD51-413D-94D2-ADCBCEA03964}"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175073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96D5D-AD51-413D-94D2-ADCBCEA03964}" type="datetimeFigureOut">
              <a:rPr lang="en-US" smtClean="0"/>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0A54-C9B7-484B-9765-80329CBCA500}" type="slidenum">
              <a:rPr lang="en-US" smtClean="0"/>
              <a:t>‹#›</a:t>
            </a:fld>
            <a:endParaRPr lang="en-US"/>
          </a:p>
        </p:txBody>
      </p:sp>
    </p:spTree>
    <p:extLst>
      <p:ext uri="{BB962C8B-B14F-4D97-AF65-F5344CB8AC3E}">
        <p14:creationId xmlns:p14="http://schemas.microsoft.com/office/powerpoint/2010/main" val="180942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6D5D-AD51-413D-94D2-ADCBCEA03964}" type="datetimeFigureOut">
              <a:rPr lang="en-US" smtClean="0"/>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60A54-C9B7-484B-9765-80329CBCA500}" type="slidenum">
              <a:rPr lang="en-US" smtClean="0"/>
              <a:t>‹#›</a:t>
            </a:fld>
            <a:endParaRPr lang="en-US"/>
          </a:p>
        </p:txBody>
      </p:sp>
    </p:spTree>
    <p:extLst>
      <p:ext uri="{BB962C8B-B14F-4D97-AF65-F5344CB8AC3E}">
        <p14:creationId xmlns:p14="http://schemas.microsoft.com/office/powerpoint/2010/main" val="14616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hyperlink" Target="http://www.slideshare.net/winteram"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slideshare.net/wintera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lideshare.net/wintera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www.slideshare.net/wintera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hare.net/winteram" TargetMode="External"/><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57175"/>
            <a:ext cx="878205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The Econom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26988"/>
            <a:ext cx="1743075" cy="847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3600" y="1046922"/>
            <a:ext cx="3014870" cy="40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546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92527"/>
            <a:ext cx="6567824" cy="2923877"/>
          </a:xfrm>
          <a:prstGeom prst="rect">
            <a:avLst/>
          </a:prstGeom>
          <a:noFill/>
        </p:spPr>
        <p:txBody>
          <a:bodyPr wrap="none" rtlCol="0">
            <a:spAutoFit/>
          </a:bodyPr>
          <a:lstStyle/>
          <a:p>
            <a:r>
              <a:rPr lang="en-US" sz="4800" dirty="0" smtClean="0"/>
              <a:t>&gt;500,000 “Workers”</a:t>
            </a:r>
          </a:p>
          <a:p>
            <a:endParaRPr lang="en-US" sz="4800" dirty="0" smtClean="0"/>
          </a:p>
          <a:p>
            <a:r>
              <a:rPr lang="en-US" sz="4800" dirty="0" smtClean="0"/>
              <a:t>	</a:t>
            </a:r>
            <a:r>
              <a:rPr lang="en-US" sz="4000" dirty="0" smtClean="0"/>
              <a:t>~35-40% US; 30-50% India</a:t>
            </a:r>
          </a:p>
          <a:p>
            <a:r>
              <a:rPr lang="en-US" sz="4000" dirty="0" smtClean="0"/>
              <a:t>		+ ~100 countries</a:t>
            </a:r>
            <a:endParaRPr lang="en-US" sz="4000" dirty="0"/>
          </a:p>
        </p:txBody>
      </p:sp>
    </p:spTree>
    <p:extLst>
      <p:ext uri="{BB962C8B-B14F-4D97-AF65-F5344CB8AC3E}">
        <p14:creationId xmlns:p14="http://schemas.microsoft.com/office/powerpoint/2010/main" val="830016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467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2592973"/>
            <a:ext cx="3068340" cy="338554"/>
          </a:xfrm>
          <a:prstGeom prst="rect">
            <a:avLst/>
          </a:prstGeom>
          <a:noFill/>
        </p:spPr>
        <p:txBody>
          <a:bodyPr wrap="none" rtlCol="0">
            <a:spAutoFit/>
          </a:bodyPr>
          <a:lstStyle/>
          <a:p>
            <a:r>
              <a:rPr lang="en-US" sz="1600" dirty="0" smtClean="0"/>
              <a:t>Heinrich, Heine, </a:t>
            </a:r>
            <a:r>
              <a:rPr lang="en-US" sz="1600" dirty="0" err="1" smtClean="0"/>
              <a:t>Norenzayan</a:t>
            </a:r>
            <a:r>
              <a:rPr lang="en-US" sz="1600" dirty="0" smtClean="0"/>
              <a:t>, 2010</a:t>
            </a:r>
            <a:endParaRPr lang="en-US" sz="1600" dirty="0"/>
          </a:p>
        </p:txBody>
      </p:sp>
      <p:sp>
        <p:nvSpPr>
          <p:cNvPr id="5" name="TextBox 4"/>
          <p:cNvSpPr txBox="1"/>
          <p:nvPr/>
        </p:nvSpPr>
        <p:spPr>
          <a:xfrm>
            <a:off x="762000" y="3200400"/>
            <a:ext cx="1916743" cy="3170099"/>
          </a:xfrm>
          <a:prstGeom prst="rect">
            <a:avLst/>
          </a:prstGeom>
          <a:noFill/>
        </p:spPr>
        <p:txBody>
          <a:bodyPr wrap="none" rtlCol="0">
            <a:spAutoFit/>
          </a:bodyPr>
          <a:lstStyle/>
          <a:p>
            <a:r>
              <a:rPr lang="en-US" sz="4000" dirty="0" smtClean="0"/>
              <a:t>W</a:t>
            </a:r>
            <a:r>
              <a:rPr lang="en-US" sz="2400" dirty="0" smtClean="0"/>
              <a:t>estern</a:t>
            </a:r>
          </a:p>
          <a:p>
            <a:r>
              <a:rPr lang="en-US" sz="4000" dirty="0" smtClean="0"/>
              <a:t>E</a:t>
            </a:r>
            <a:r>
              <a:rPr lang="en-US" sz="2400" dirty="0" smtClean="0"/>
              <a:t>ducated</a:t>
            </a:r>
          </a:p>
          <a:p>
            <a:r>
              <a:rPr lang="en-US" sz="4000" dirty="0" smtClean="0"/>
              <a:t>R</a:t>
            </a:r>
            <a:r>
              <a:rPr lang="en-US" sz="2400" dirty="0" smtClean="0"/>
              <a:t>ich</a:t>
            </a:r>
          </a:p>
          <a:p>
            <a:r>
              <a:rPr lang="en-US" sz="4000" dirty="0" smtClean="0"/>
              <a:t>I</a:t>
            </a:r>
            <a:r>
              <a:rPr lang="en-US" sz="2400" dirty="0" smtClean="0"/>
              <a:t>ndustrialized</a:t>
            </a:r>
          </a:p>
          <a:p>
            <a:r>
              <a:rPr lang="en-US" sz="4000" dirty="0" smtClean="0"/>
              <a:t>D</a:t>
            </a:r>
            <a:r>
              <a:rPr lang="en-US" sz="2400" dirty="0" smtClean="0"/>
              <a:t>emocracies</a:t>
            </a:r>
            <a:endParaRPr lang="en-US" sz="2400" dirty="0"/>
          </a:p>
        </p:txBody>
      </p:sp>
      <p:sp>
        <p:nvSpPr>
          <p:cNvPr id="6" name="Rectangle 5"/>
          <p:cNvSpPr/>
          <p:nvPr/>
        </p:nvSpPr>
        <p:spPr>
          <a:xfrm>
            <a:off x="3962400" y="3810000"/>
            <a:ext cx="4572000" cy="1631216"/>
          </a:xfrm>
          <a:prstGeom prst="rect">
            <a:avLst/>
          </a:prstGeom>
        </p:spPr>
        <p:txBody>
          <a:bodyPr>
            <a:spAutoFit/>
          </a:bodyPr>
          <a:lstStyle/>
          <a:p>
            <a:r>
              <a:rPr lang="en-US" sz="2000" b="1" dirty="0" smtClean="0">
                <a:solidFill>
                  <a:schemeClr val="accent6">
                    <a:lumMod val="75000"/>
                  </a:schemeClr>
                </a:solidFill>
              </a:rPr>
              <a:t>“a </a:t>
            </a:r>
            <a:r>
              <a:rPr lang="en-US" sz="2000" b="1" dirty="0">
                <a:solidFill>
                  <a:schemeClr val="accent6">
                    <a:lumMod val="75000"/>
                  </a:schemeClr>
                </a:solidFill>
              </a:rPr>
              <a:t>randomly selected </a:t>
            </a:r>
            <a:r>
              <a:rPr lang="en-US" sz="2000" b="1" dirty="0" smtClean="0">
                <a:solidFill>
                  <a:schemeClr val="accent6">
                    <a:lumMod val="75000"/>
                  </a:schemeClr>
                </a:solidFill>
              </a:rPr>
              <a:t>American undergraduate is more </a:t>
            </a:r>
            <a:r>
              <a:rPr lang="en-US" sz="2000" b="1" dirty="0">
                <a:solidFill>
                  <a:schemeClr val="accent6">
                    <a:lumMod val="75000"/>
                  </a:schemeClr>
                </a:solidFill>
              </a:rPr>
              <a:t>than 4,000 times more likely to be a research </a:t>
            </a:r>
            <a:r>
              <a:rPr lang="en-US" sz="2000" b="1" dirty="0" smtClean="0">
                <a:solidFill>
                  <a:schemeClr val="accent6">
                    <a:lumMod val="75000"/>
                  </a:schemeClr>
                </a:solidFill>
              </a:rPr>
              <a:t>participant than </a:t>
            </a:r>
            <a:r>
              <a:rPr lang="en-US" sz="2000" b="1" dirty="0">
                <a:solidFill>
                  <a:schemeClr val="accent6">
                    <a:lumMod val="75000"/>
                  </a:schemeClr>
                </a:solidFill>
              </a:rPr>
              <a:t>is a randomly selected person from outside </a:t>
            </a:r>
            <a:r>
              <a:rPr lang="en-US" sz="2000" b="1" dirty="0" smtClean="0">
                <a:solidFill>
                  <a:schemeClr val="accent6">
                    <a:lumMod val="75000"/>
                  </a:schemeClr>
                </a:solidFill>
              </a:rPr>
              <a:t>of the West” (p. 63)</a:t>
            </a:r>
            <a:endParaRPr lang="en-US" sz="2000" b="1" dirty="0">
              <a:solidFill>
                <a:schemeClr val="accent6">
                  <a:lumMod val="75000"/>
                </a:schemeClr>
              </a:solidFill>
            </a:endParaRPr>
          </a:p>
        </p:txBody>
      </p:sp>
    </p:spTree>
    <p:extLst>
      <p:ext uri="{BB962C8B-B14F-4D97-AF65-F5344CB8AC3E}">
        <p14:creationId xmlns:p14="http://schemas.microsoft.com/office/powerpoint/2010/main" val="679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81200"/>
            <a:ext cx="3616246" cy="2739211"/>
          </a:xfrm>
          <a:prstGeom prst="rect">
            <a:avLst/>
          </a:prstGeom>
          <a:noFill/>
        </p:spPr>
        <p:txBody>
          <a:bodyPr wrap="none" rtlCol="0">
            <a:spAutoFit/>
          </a:bodyPr>
          <a:lstStyle/>
          <a:p>
            <a:r>
              <a:rPr lang="en-US" sz="3200" dirty="0" smtClean="0">
                <a:solidFill>
                  <a:schemeClr val="bg1">
                    <a:lumMod val="95000"/>
                  </a:schemeClr>
                </a:solidFill>
              </a:rPr>
              <a:t>Easy </a:t>
            </a:r>
            <a:r>
              <a:rPr lang="en-US" sz="2000" dirty="0" smtClean="0">
                <a:solidFill>
                  <a:schemeClr val="bg1">
                    <a:lumMod val="95000"/>
                  </a:schemeClr>
                </a:solidFill>
              </a:rPr>
              <a:t>(and cheap)</a:t>
            </a:r>
            <a:r>
              <a:rPr lang="en-US" sz="3200" dirty="0" smtClean="0">
                <a:solidFill>
                  <a:schemeClr val="bg1">
                    <a:lumMod val="95000"/>
                  </a:schemeClr>
                </a:solidFill>
              </a:rPr>
              <a:t> data</a:t>
            </a:r>
          </a:p>
          <a:p>
            <a:pPr marL="342900" indent="-342900">
              <a:buAutoNum type="arabicPeriod"/>
            </a:pPr>
            <a:endParaRPr lang="en-US" sz="3200" dirty="0" smtClean="0">
              <a:solidFill>
                <a:schemeClr val="bg1">
                  <a:lumMod val="95000"/>
                </a:schemeClr>
              </a:solidFill>
            </a:endParaRPr>
          </a:p>
          <a:p>
            <a:r>
              <a:rPr lang="en-US" sz="3200" dirty="0" smtClean="0">
                <a:solidFill>
                  <a:schemeClr val="bg1">
                    <a:lumMod val="95000"/>
                  </a:schemeClr>
                </a:solidFill>
              </a:rPr>
              <a:t>Diverse</a:t>
            </a:r>
          </a:p>
          <a:p>
            <a:pPr marL="342900" indent="-342900">
              <a:buAutoNum type="arabicPeriod"/>
            </a:pPr>
            <a:endParaRPr lang="en-US" sz="3200" dirty="0" smtClean="0">
              <a:solidFill>
                <a:schemeClr val="bg1">
                  <a:lumMod val="95000"/>
                </a:schemeClr>
              </a:solidFill>
            </a:endParaRPr>
          </a:p>
          <a:p>
            <a:r>
              <a:rPr lang="en-US" sz="4400" dirty="0" smtClean="0">
                <a:solidFill>
                  <a:srgbClr val="FF0000"/>
                </a:solidFill>
              </a:rPr>
              <a:t>Intuition pump</a:t>
            </a:r>
            <a:endParaRPr lang="en-US" sz="4400" dirty="0">
              <a:solidFill>
                <a:srgbClr val="FF0000"/>
              </a:solidFill>
            </a:endParaRPr>
          </a:p>
        </p:txBody>
      </p:sp>
      <p:sp>
        <p:nvSpPr>
          <p:cNvPr id="5" name="Rectangle 4"/>
          <p:cNvSpPr/>
          <p:nvPr/>
        </p:nvSpPr>
        <p:spPr>
          <a:xfrm>
            <a:off x="371491" y="515034"/>
            <a:ext cx="7200497" cy="646331"/>
          </a:xfrm>
          <a:prstGeom prst="rect">
            <a:avLst/>
          </a:prstGeom>
        </p:spPr>
        <p:txBody>
          <a:bodyPr wrap="none">
            <a:spAutoFit/>
          </a:bodyPr>
          <a:lstStyle/>
          <a:p>
            <a:r>
              <a:rPr lang="en-US" sz="3600" dirty="0" smtClean="0"/>
              <a:t>(My) reasons for using crowdsourcing</a:t>
            </a:r>
            <a:endParaRPr lang="en-US" sz="3600" dirty="0" smtClean="0"/>
          </a:p>
        </p:txBody>
      </p:sp>
    </p:spTree>
    <p:extLst>
      <p:ext uri="{BB962C8B-B14F-4D97-AF65-F5344CB8AC3E}">
        <p14:creationId xmlns:p14="http://schemas.microsoft.com/office/powerpoint/2010/main" val="254911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438" y="0"/>
            <a:ext cx="54864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5934" y="685800"/>
            <a:ext cx="1330814" cy="923330"/>
          </a:xfrm>
          <a:prstGeom prst="rect">
            <a:avLst/>
          </a:prstGeom>
          <a:noFill/>
        </p:spPr>
        <p:txBody>
          <a:bodyPr wrap="none" rtlCol="0">
            <a:spAutoFit/>
          </a:bodyPr>
          <a:lstStyle/>
          <a:p>
            <a:r>
              <a:rPr lang="en-US" dirty="0" smtClean="0"/>
              <a:t>N=126</a:t>
            </a:r>
          </a:p>
          <a:p>
            <a:r>
              <a:rPr lang="en-US" dirty="0" smtClean="0"/>
              <a:t>(135 tested)</a:t>
            </a:r>
          </a:p>
          <a:p>
            <a:r>
              <a:rPr lang="en-US" dirty="0" smtClean="0"/>
              <a:t>$2.70 + 10%</a:t>
            </a:r>
            <a:endParaRPr lang="en-US" dirty="0"/>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3918243" cy="261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357" y="4017238"/>
            <a:ext cx="3918243" cy="261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8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Users\Gary\Desktop\Experiments\triangles\drawing data\TURK\rectangle\attempt - separate  us-india\US - still collecting\2W80ONNVRH1KDL06ZY27ANVAQO6NWO_A2SB6LM301HHEN_triangle_Draw a rectangle 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33" y="1765697"/>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Users\Gary\Desktop\Experiments\triangles\drawing data\TURK\rectangle\attempt - separate  us-india\US - still collecting\2W80ONNVRH1KDL06ZY27ANVAQO6NWO_A2UNR7CYEJ0S20_triangle_Draw a rectangle 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89034"/>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Users\Gary\Desktop\Experiments\triangles\drawing data\TURK\rectangle\attempt - separate  us-india\US - still collecting\2W80ONNVRH1KDL06ZY27ANVAQO6NWO_A1WNQLW0DO91UY_triangle_Draw a rectangle 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399" y="53340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Users\Gary\Desktop\Experiments\triangles\drawing data\TURK\rectangle\attempt - separate  us-india\US - still collecting\2W80ONNVRH1KDL06ZY27ANVAQO6NWO_A1WWARKKW0RAV0_triangle_Draw a rectangle 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05740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Users\Gary\Desktop\Experiments\triangles\drawing data\TURK\rectangle\attempt - separate  us-india\US - still collecting\2W80ONNVRH1KDL06ZY27ANVAQO6NWO_A2LV5BMQA85T8I_triangle_Draw a rectangle _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674" y="1667412"/>
            <a:ext cx="1743075" cy="1307306"/>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Users\Gary\Desktop\Experiments\triangles\drawing data\TURK\rectangle\attempt - separate  us-india\US - still collecting\2W80ONNVRH1KDL06ZY27ANVAQO6NWO_A2N6F1KIKSAUUP_triangle_Draw a rectangle 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707" y="444819"/>
            <a:ext cx="1630125" cy="1222593"/>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6730" y="2997994"/>
            <a:ext cx="54864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http://www.mathsisfun.com/numbers/images/parthenon-golden-rati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246" y="4746578"/>
            <a:ext cx="2224087" cy="137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27"/>
                                        </p:tgtEl>
                                        <p:attrNameLst>
                                          <p:attrName>style.visibility</p:attrName>
                                        </p:attrNameLst>
                                      </p:cBhvr>
                                      <p:to>
                                        <p:strVal val="visible"/>
                                      </p:to>
                                    </p:set>
                                    <p:animEffect transition="in" filter="fade">
                                      <p:cBhvr>
                                        <p:cTn id="7" dur="500"/>
                                        <p:tgtEl>
                                          <p:spTgt spid="215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22"/>
                                        </p:tgtEl>
                                        <p:attrNameLst>
                                          <p:attrName>style.visibility</p:attrName>
                                        </p:attrNameLst>
                                      </p:cBhvr>
                                      <p:to>
                                        <p:strVal val="visible"/>
                                      </p:to>
                                    </p:set>
                                    <p:animEffect transition="in" filter="fade">
                                      <p:cBhvr>
                                        <p:cTn id="11" dur="500"/>
                                        <p:tgtEl>
                                          <p:spTgt spid="215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20"/>
                                        </p:tgtEl>
                                        <p:attrNameLst>
                                          <p:attrName>style.visibility</p:attrName>
                                        </p:attrNameLst>
                                      </p:cBhvr>
                                      <p:to>
                                        <p:strVal val="visible"/>
                                      </p:to>
                                    </p:set>
                                    <p:animEffect transition="in" filter="fade">
                                      <p:cBhvr>
                                        <p:cTn id="15" dur="500"/>
                                        <p:tgtEl>
                                          <p:spTgt spid="215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24"/>
                                        </p:tgtEl>
                                        <p:attrNameLst>
                                          <p:attrName>style.visibility</p:attrName>
                                        </p:attrNameLst>
                                      </p:cBhvr>
                                      <p:to>
                                        <p:strVal val="visible"/>
                                      </p:to>
                                    </p:set>
                                    <p:animEffect transition="in" filter="fade">
                                      <p:cBhvr>
                                        <p:cTn id="19" dur="500"/>
                                        <p:tgtEl>
                                          <p:spTgt spid="215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526"/>
                                        </p:tgtEl>
                                        <p:attrNameLst>
                                          <p:attrName>style.visibility</p:attrName>
                                        </p:attrNameLst>
                                      </p:cBhvr>
                                      <p:to>
                                        <p:strVal val="visible"/>
                                      </p:to>
                                    </p:set>
                                    <p:animEffect transition="in" filter="fade">
                                      <p:cBhvr>
                                        <p:cTn id="23" dur="500"/>
                                        <p:tgtEl>
                                          <p:spTgt spid="215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518"/>
                                        </p:tgtEl>
                                        <p:attrNameLst>
                                          <p:attrName>style.visibility</p:attrName>
                                        </p:attrNameLst>
                                      </p:cBhvr>
                                      <p:to>
                                        <p:strVal val="visible"/>
                                      </p:to>
                                    </p:set>
                                    <p:animEffect transition="in" filter="fade">
                                      <p:cBhvr>
                                        <p:cTn id="27" dur="500"/>
                                        <p:tgtEl>
                                          <p:spTgt spid="215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29"/>
                                        </p:tgtEl>
                                        <p:attrNameLst>
                                          <p:attrName>style.visibility</p:attrName>
                                        </p:attrNameLst>
                                      </p:cBhvr>
                                      <p:to>
                                        <p:strVal val="visible"/>
                                      </p:to>
                                    </p:set>
                                    <p:animEffect transition="in" filter="fade">
                                      <p:cBhvr>
                                        <p:cTn id="32" dur="500"/>
                                        <p:tgtEl>
                                          <p:spTgt spid="215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3657600" cy="401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6355282"/>
            <a:ext cx="2121286" cy="369332"/>
          </a:xfrm>
          <a:prstGeom prst="rect">
            <a:avLst/>
          </a:prstGeom>
          <a:noFill/>
        </p:spPr>
        <p:txBody>
          <a:bodyPr wrap="none" rtlCol="0">
            <a:spAutoFit/>
          </a:bodyPr>
          <a:lstStyle/>
          <a:p>
            <a:r>
              <a:rPr lang="en-US" dirty="0" smtClean="0"/>
              <a:t>Dale &amp; Lupyan, 2011</a:t>
            </a:r>
            <a:endParaRPr lang="en-US" dirty="0"/>
          </a:p>
        </p:txBody>
      </p:sp>
      <p:sp>
        <p:nvSpPr>
          <p:cNvPr id="5" name="TextBox 4"/>
          <p:cNvSpPr txBox="1"/>
          <p:nvPr/>
        </p:nvSpPr>
        <p:spPr>
          <a:xfrm>
            <a:off x="5029200" y="351183"/>
            <a:ext cx="3655360" cy="1477328"/>
          </a:xfrm>
          <a:prstGeom prst="rect">
            <a:avLst/>
          </a:prstGeom>
          <a:noFill/>
        </p:spPr>
        <p:txBody>
          <a:bodyPr wrap="none" rtlCol="0">
            <a:spAutoFit/>
          </a:bodyPr>
          <a:lstStyle/>
          <a:p>
            <a:r>
              <a:rPr lang="en-US" dirty="0" smtClean="0"/>
              <a:t>How acceptable is it to say:</a:t>
            </a:r>
          </a:p>
          <a:p>
            <a:r>
              <a:rPr lang="en-US" dirty="0" smtClean="0"/>
              <a:t>	He speeded down the road</a:t>
            </a:r>
          </a:p>
          <a:p>
            <a:r>
              <a:rPr lang="en-US" dirty="0" smtClean="0"/>
              <a:t>	He lighted the candles</a:t>
            </a:r>
          </a:p>
          <a:p>
            <a:r>
              <a:rPr lang="en-US" dirty="0" smtClean="0"/>
              <a:t>	They sneaked around</a:t>
            </a:r>
          </a:p>
          <a:p>
            <a:r>
              <a:rPr lang="en-US" dirty="0"/>
              <a:t>	</a:t>
            </a:r>
            <a:r>
              <a:rPr lang="en-US" dirty="0" smtClean="0"/>
              <a:t>etc.</a:t>
            </a:r>
          </a:p>
        </p:txBody>
      </p:sp>
      <p:sp>
        <p:nvSpPr>
          <p:cNvPr id="6" name="Rectangle 5"/>
          <p:cNvSpPr/>
          <p:nvPr/>
        </p:nvSpPr>
        <p:spPr>
          <a:xfrm rot="16200000">
            <a:off x="2759893" y="1732001"/>
            <a:ext cx="2972609" cy="523220"/>
          </a:xfrm>
          <a:prstGeom prst="rect">
            <a:avLst/>
          </a:prstGeom>
        </p:spPr>
        <p:txBody>
          <a:bodyPr wrap="none">
            <a:spAutoFit/>
          </a:bodyPr>
          <a:lstStyle/>
          <a:p>
            <a:r>
              <a:rPr lang="en-US" sz="1400" dirty="0"/>
              <a:t>r = :23, p = :</a:t>
            </a:r>
            <a:r>
              <a:rPr lang="en-US" sz="1400" dirty="0" smtClean="0"/>
              <a:t>025</a:t>
            </a:r>
          </a:p>
          <a:p>
            <a:r>
              <a:rPr lang="en-US" sz="1400" dirty="0" err="1" smtClean="0"/>
              <a:t>Logit</a:t>
            </a:r>
            <a:r>
              <a:rPr lang="en-US" sz="1400" dirty="0" smtClean="0"/>
              <a:t> reg. </a:t>
            </a:r>
            <a:r>
              <a:rPr lang="en-US" sz="1400" dirty="0"/>
              <a:t>odds 􀀀 ratio = :78, p = :028</a:t>
            </a:r>
            <a:r>
              <a:rPr lang="en-US" sz="1400" dirty="0" smtClean="0"/>
              <a:t> </a:t>
            </a:r>
            <a:endParaRPr lang="en-US" sz="1400" dirty="0"/>
          </a:p>
        </p:txBody>
      </p:sp>
    </p:spTree>
    <p:extLst>
      <p:ext uri="{BB962C8B-B14F-4D97-AF65-F5344CB8AC3E}">
        <p14:creationId xmlns:p14="http://schemas.microsoft.com/office/powerpoint/2010/main" val="37465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2898" y="1981200"/>
            <a:ext cx="5027083" cy="4955117"/>
          </a:xfrm>
        </p:spPr>
        <p:txBody>
          <a:bodyPr>
            <a:normAutofit/>
          </a:bodyPr>
          <a:lstStyle/>
          <a:p>
            <a:pPr marL="0" indent="0">
              <a:buNone/>
            </a:pPr>
            <a:r>
              <a:rPr lang="en-US" sz="2400" dirty="0" smtClean="0"/>
              <a:t>Self reported demographic information from 2,896 workers over 3 years </a:t>
            </a:r>
            <a:r>
              <a:rPr lang="en-US" sz="1600" dirty="0" smtClean="0"/>
              <a:t>(MW ‘09, MW ‘11, SW ’10</a:t>
            </a:r>
            <a:r>
              <a:rPr lang="en-US" sz="1600" dirty="0" smtClean="0"/>
              <a:t>)</a:t>
            </a:r>
          </a:p>
          <a:p>
            <a:pPr marL="0" indent="0">
              <a:buNone/>
            </a:pPr>
            <a:endParaRPr lang="en-US" sz="2400" dirty="0" smtClean="0"/>
          </a:p>
          <a:p>
            <a:pPr marL="0" indent="0">
              <a:buNone/>
            </a:pPr>
            <a:r>
              <a:rPr lang="en-US" sz="2400" dirty="0" smtClean="0"/>
              <a:t>55% Female, 45% Male</a:t>
            </a:r>
          </a:p>
          <a:p>
            <a:pPr lvl="1"/>
            <a:r>
              <a:rPr lang="en-US" sz="2000" dirty="0" smtClean="0"/>
              <a:t>Similar to other internet panels (e.g. Goldstein)</a:t>
            </a:r>
          </a:p>
          <a:p>
            <a:pPr marL="0" indent="0">
              <a:buNone/>
            </a:pPr>
            <a:r>
              <a:rPr lang="en-US" sz="2400" dirty="0" smtClean="0"/>
              <a:t>Age: </a:t>
            </a:r>
          </a:p>
          <a:p>
            <a:pPr lvl="1"/>
            <a:r>
              <a:rPr lang="en-US" sz="2000" dirty="0" smtClean="0"/>
              <a:t>Mean: 30 yrs, </a:t>
            </a:r>
          </a:p>
          <a:p>
            <a:pPr lvl="1"/>
            <a:r>
              <a:rPr lang="en-US" sz="2000" dirty="0" smtClean="0"/>
              <a:t>Median: 32 yrs</a:t>
            </a:r>
          </a:p>
          <a:p>
            <a:pPr marL="0" indent="0">
              <a:buNone/>
            </a:pPr>
            <a:r>
              <a:rPr lang="en-US" sz="2400" dirty="0" smtClean="0"/>
              <a:t>Mean Income: $30,000 / yr</a:t>
            </a:r>
          </a:p>
          <a:p>
            <a:pPr marL="0" indent="0">
              <a:buNone/>
            </a:pPr>
            <a:endParaRPr lang="en-US" sz="2400" dirty="0" smtClean="0"/>
          </a:p>
          <a:p>
            <a:pPr>
              <a:buNone/>
            </a:pPr>
            <a:endParaRPr lang="en-US" sz="2400" dirty="0"/>
          </a:p>
        </p:txBody>
      </p:sp>
      <p:pic>
        <p:nvPicPr>
          <p:cNvPr id="10" name="Picture 9" descr="Income.pdf"/>
          <p:cNvPicPr>
            <a:picLocks noChangeAspect="1"/>
          </p:cNvPicPr>
          <p:nvPr/>
        </p:nvPicPr>
        <p:blipFill>
          <a:blip r:embed="rId2"/>
          <a:stretch>
            <a:fillRect/>
          </a:stretch>
        </p:blipFill>
        <p:spPr>
          <a:xfrm>
            <a:off x="5369981" y="3651245"/>
            <a:ext cx="3657600" cy="2743200"/>
          </a:xfrm>
          <a:prstGeom prst="rect">
            <a:avLst/>
          </a:prstGeom>
        </p:spPr>
      </p:pic>
      <p:pic>
        <p:nvPicPr>
          <p:cNvPr id="11" name="Picture 10" descr="Age.pdf"/>
          <p:cNvPicPr>
            <a:picLocks noChangeAspect="1"/>
          </p:cNvPicPr>
          <p:nvPr/>
        </p:nvPicPr>
        <p:blipFill>
          <a:blip r:embed="rId3"/>
          <a:stretch>
            <a:fillRect/>
          </a:stretch>
        </p:blipFill>
        <p:spPr>
          <a:xfrm>
            <a:off x="5369981" y="685800"/>
            <a:ext cx="3657600" cy="2743200"/>
          </a:xfrm>
          <a:prstGeom prst="rect">
            <a:avLst/>
          </a:prstGeom>
        </p:spPr>
      </p:pic>
      <p:sp>
        <p:nvSpPr>
          <p:cNvPr id="4" name="TextBox 3"/>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4"/>
              </a:rPr>
              <a:t>http://www.slideshare.net/winteram</a:t>
            </a:r>
            <a:endParaRPr lang="en-US" dirty="0"/>
          </a:p>
        </p:txBody>
      </p:sp>
      <p:sp>
        <p:nvSpPr>
          <p:cNvPr id="8" name="TextBox 7"/>
          <p:cNvSpPr txBox="1"/>
          <p:nvPr/>
        </p:nvSpPr>
        <p:spPr>
          <a:xfrm>
            <a:off x="0" y="0"/>
            <a:ext cx="5418535" cy="1862048"/>
          </a:xfrm>
          <a:prstGeom prst="rect">
            <a:avLst/>
          </a:prstGeom>
          <a:solidFill>
            <a:schemeClr val="bg1">
              <a:lumMod val="75000"/>
            </a:schemeClr>
          </a:solidFill>
          <a:ln>
            <a:noFill/>
          </a:ln>
        </p:spPr>
        <p:txBody>
          <a:bodyPr wrap="none" rtlCol="0">
            <a:spAutoFit/>
          </a:bodyPr>
          <a:lstStyle/>
          <a:p>
            <a:r>
              <a:rPr lang="en-US" sz="11500" dirty="0" err="1" smtClean="0"/>
              <a:t>Who</a:t>
            </a:r>
            <a:r>
              <a:rPr lang="en-US" sz="11500" baseline="-25000" dirty="0" err="1" smtClean="0"/>
              <a:t>works</a:t>
            </a:r>
            <a:endParaRPr lang="en-US" sz="11500" baseline="-25000" dirty="0"/>
          </a:p>
        </p:txBody>
      </p:sp>
    </p:spTree>
    <p:extLst>
      <p:ext uri="{BB962C8B-B14F-4D97-AF65-F5344CB8AC3E}">
        <p14:creationId xmlns:p14="http://schemas.microsoft.com/office/powerpoint/2010/main" val="36043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9381"/>
            <a:ext cx="8229600" cy="5044819"/>
          </a:xfrm>
        </p:spPr>
        <p:txBody>
          <a:bodyPr>
            <a:normAutofit/>
          </a:bodyPr>
          <a:lstStyle/>
          <a:p>
            <a:endParaRPr lang="en-US" sz="2400" dirty="0" smtClean="0"/>
          </a:p>
          <a:p>
            <a:pPr marL="0" indent="0">
              <a:buNone/>
            </a:pPr>
            <a:r>
              <a:rPr lang="en-US" sz="2400" dirty="0" smtClean="0"/>
              <a:t>“</a:t>
            </a:r>
            <a:r>
              <a:rPr lang="en-US" sz="2400" dirty="0" err="1" smtClean="0"/>
              <a:t>MTurk</a:t>
            </a:r>
            <a:r>
              <a:rPr lang="en-US" sz="2400" dirty="0" smtClean="0"/>
              <a:t> </a:t>
            </a:r>
            <a:r>
              <a:rPr lang="en-US" sz="2400" dirty="0" smtClean="0"/>
              <a:t>money is always necessary to make ends meet.”</a:t>
            </a:r>
          </a:p>
          <a:p>
            <a:pPr lvl="1"/>
            <a:r>
              <a:rPr lang="en-US" sz="2400" dirty="0" smtClean="0"/>
              <a:t>5% U.S.    13% India</a:t>
            </a:r>
          </a:p>
          <a:p>
            <a:pPr marL="0" indent="0">
              <a:buNone/>
            </a:pPr>
            <a:r>
              <a:rPr lang="en-US" sz="2400" dirty="0" smtClean="0"/>
              <a:t>“</a:t>
            </a:r>
            <a:r>
              <a:rPr lang="en-US" sz="2400" dirty="0" err="1" smtClean="0"/>
              <a:t>MTurk</a:t>
            </a:r>
            <a:r>
              <a:rPr lang="en-US" sz="2400" dirty="0" smtClean="0"/>
              <a:t> </a:t>
            </a:r>
            <a:r>
              <a:rPr lang="en-US" sz="2400" dirty="0" smtClean="0"/>
              <a:t>money is irrelevant.”</a:t>
            </a:r>
          </a:p>
          <a:p>
            <a:pPr lvl="1"/>
            <a:r>
              <a:rPr lang="en-US" sz="2400" dirty="0" smtClean="0"/>
              <a:t>12% U.S.  10% India</a:t>
            </a:r>
          </a:p>
          <a:p>
            <a:pPr marL="0" indent="0">
              <a:buNone/>
            </a:pPr>
            <a:r>
              <a:rPr lang="en-US" sz="2400" dirty="0" smtClean="0"/>
              <a:t>“</a:t>
            </a:r>
            <a:r>
              <a:rPr lang="en-US" sz="2400" dirty="0" err="1" smtClean="0"/>
              <a:t>MTurk</a:t>
            </a:r>
            <a:r>
              <a:rPr lang="en-US" sz="2400" dirty="0" smtClean="0"/>
              <a:t> </a:t>
            </a:r>
            <a:r>
              <a:rPr lang="en-US" sz="2400" dirty="0" smtClean="0"/>
              <a:t>is a fruitful way to spend free time and get some cash.”</a:t>
            </a:r>
          </a:p>
          <a:p>
            <a:pPr lvl="1"/>
            <a:r>
              <a:rPr lang="en-US" sz="2400" dirty="0" smtClean="0"/>
              <a:t>69% U.S.  59% </a:t>
            </a:r>
            <a:r>
              <a:rPr lang="en-US" sz="2400" dirty="0" smtClean="0"/>
              <a:t>India</a:t>
            </a:r>
          </a:p>
          <a:p>
            <a:pPr>
              <a:buNone/>
            </a:pPr>
            <a:r>
              <a:rPr lang="en-US" sz="2000" dirty="0" smtClean="0"/>
              <a:t>Ross et al ’10, </a:t>
            </a:r>
            <a:r>
              <a:rPr lang="en-US" sz="2000" dirty="0" err="1" smtClean="0"/>
              <a:t>Ipeirotis</a:t>
            </a:r>
            <a:r>
              <a:rPr lang="en-US" sz="2000" dirty="0" smtClean="0"/>
              <a:t> ’10</a:t>
            </a:r>
            <a:endParaRPr lang="en-US" sz="2000" dirty="0">
              <a:solidFill>
                <a:srgbClr val="FF0000"/>
              </a:solidFill>
            </a:endParaRPr>
          </a:p>
        </p:txBody>
      </p:sp>
      <p:sp>
        <p:nvSpPr>
          <p:cNvPr id="4" name="TextBox 3"/>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2"/>
              </a:rPr>
              <a:t>http://www.slideshare.net/winteram</a:t>
            </a:r>
            <a:endParaRPr lang="en-US" dirty="0"/>
          </a:p>
        </p:txBody>
      </p:sp>
      <p:sp>
        <p:nvSpPr>
          <p:cNvPr id="5" name="TextBox 4"/>
          <p:cNvSpPr txBox="1"/>
          <p:nvPr/>
        </p:nvSpPr>
        <p:spPr>
          <a:xfrm>
            <a:off x="6234357" y="0"/>
            <a:ext cx="2909643" cy="1862048"/>
          </a:xfrm>
          <a:prstGeom prst="rect">
            <a:avLst/>
          </a:prstGeom>
          <a:solidFill>
            <a:schemeClr val="bg1">
              <a:lumMod val="75000"/>
            </a:schemeClr>
          </a:solidFill>
          <a:ln>
            <a:noFill/>
          </a:ln>
        </p:spPr>
        <p:txBody>
          <a:bodyPr wrap="none" rtlCol="0">
            <a:spAutoFit/>
          </a:bodyPr>
          <a:lstStyle/>
          <a:p>
            <a:r>
              <a:rPr lang="en-US" sz="11500" dirty="0" smtClean="0"/>
              <a:t>Why</a:t>
            </a:r>
            <a:endParaRPr lang="en-US" sz="11500" dirty="0"/>
          </a:p>
        </p:txBody>
      </p:sp>
    </p:spTree>
    <p:extLst>
      <p:ext uri="{BB962C8B-B14F-4D97-AF65-F5344CB8AC3E}">
        <p14:creationId xmlns:p14="http://schemas.microsoft.com/office/powerpoint/2010/main" val="421668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6038"/>
            <a:ext cx="8229600" cy="1143000"/>
          </a:xfrm>
        </p:spPr>
        <p:txBody>
          <a:bodyPr>
            <a:normAutofit/>
          </a:bodyPr>
          <a:lstStyle/>
          <a:p>
            <a:pPr algn="l"/>
            <a:r>
              <a:rPr lang="en-US" sz="4000" dirty="0" smtClean="0"/>
              <a:t>Common Tasks</a:t>
            </a:r>
            <a:endParaRPr lang="en-US" sz="4000" dirty="0"/>
          </a:p>
        </p:txBody>
      </p:sp>
      <p:sp>
        <p:nvSpPr>
          <p:cNvPr id="6" name="Content Placeholder 5"/>
          <p:cNvSpPr>
            <a:spLocks noGrp="1"/>
          </p:cNvSpPr>
          <p:nvPr>
            <p:ph idx="1"/>
          </p:nvPr>
        </p:nvSpPr>
        <p:spPr>
          <a:xfrm>
            <a:off x="457200" y="1066800"/>
            <a:ext cx="5715000" cy="2362200"/>
          </a:xfrm>
        </p:spPr>
        <p:txBody>
          <a:bodyPr>
            <a:normAutofit/>
          </a:bodyPr>
          <a:lstStyle/>
          <a:p>
            <a:pPr marL="0" indent="0">
              <a:buNone/>
            </a:pPr>
            <a:r>
              <a:rPr lang="en-US" sz="2800" dirty="0" smtClean="0"/>
              <a:t>Image labeling</a:t>
            </a:r>
          </a:p>
          <a:p>
            <a:pPr marL="0" indent="0">
              <a:buNone/>
            </a:pPr>
            <a:r>
              <a:rPr lang="en-US" sz="2800" dirty="0" smtClean="0"/>
              <a:t>Audio transcription</a:t>
            </a:r>
          </a:p>
          <a:p>
            <a:pPr marL="0" indent="0">
              <a:buNone/>
            </a:pPr>
            <a:r>
              <a:rPr lang="en-US" sz="2800" dirty="0" smtClean="0"/>
              <a:t>Classification: images, websites</a:t>
            </a:r>
            <a:endParaRPr lang="en-US" sz="2800" dirty="0" smtClean="0"/>
          </a:p>
          <a:p>
            <a:pPr marL="0" indent="0">
              <a:buNone/>
            </a:pPr>
            <a:r>
              <a:rPr lang="en-US" sz="2800" dirty="0" smtClean="0"/>
              <a:t>Product </a:t>
            </a:r>
            <a:r>
              <a:rPr lang="en-US" sz="2800" dirty="0" smtClean="0"/>
              <a:t>evaluation</a:t>
            </a:r>
          </a:p>
          <a:p>
            <a:pPr marL="0" indent="0">
              <a:buNone/>
            </a:pPr>
            <a:endParaRPr lang="en-US" sz="2800" dirty="0" smtClean="0"/>
          </a:p>
          <a:p>
            <a:pPr marL="0" indent="0">
              <a:buNone/>
            </a:pPr>
            <a:endParaRPr lang="en-US" sz="2800" dirty="0"/>
          </a:p>
        </p:txBody>
      </p:sp>
      <p:sp>
        <p:nvSpPr>
          <p:cNvPr id="4" name="TextBox 3"/>
          <p:cNvSpPr txBox="1"/>
          <p:nvPr/>
        </p:nvSpPr>
        <p:spPr>
          <a:xfrm>
            <a:off x="194589" y="6488668"/>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
        <p:nvSpPr>
          <p:cNvPr id="7" name="Title 4"/>
          <p:cNvSpPr txBox="1">
            <a:spLocks/>
          </p:cNvSpPr>
          <p:nvPr/>
        </p:nvSpPr>
        <p:spPr>
          <a:xfrm>
            <a:off x="152400" y="3246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Uncommon Tasks</a:t>
            </a:r>
            <a:endParaRPr lang="en-US" sz="4000" dirty="0"/>
          </a:p>
        </p:txBody>
      </p:sp>
      <p:sp>
        <p:nvSpPr>
          <p:cNvPr id="8" name="Content Placeholder 5"/>
          <p:cNvSpPr txBox="1">
            <a:spLocks/>
          </p:cNvSpPr>
          <p:nvPr/>
        </p:nvSpPr>
        <p:spPr>
          <a:xfrm>
            <a:off x="457200" y="4267200"/>
            <a:ext cx="82296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Workflow optimization</a:t>
            </a:r>
          </a:p>
          <a:p>
            <a:pPr marL="0" indent="0">
              <a:buNone/>
            </a:pPr>
            <a:r>
              <a:rPr lang="en-US" sz="2800" dirty="0" smtClean="0"/>
              <a:t>Copy editing</a:t>
            </a:r>
          </a:p>
          <a:p>
            <a:pPr marL="0" indent="0">
              <a:buNone/>
            </a:pPr>
            <a:r>
              <a:rPr lang="en-US" sz="2800" dirty="0" smtClean="0"/>
              <a:t>Product description</a:t>
            </a:r>
          </a:p>
          <a:p>
            <a:pPr marL="0" indent="0">
              <a:buNone/>
            </a:pPr>
            <a:r>
              <a:rPr lang="en-US" sz="2800" dirty="0" smtClean="0"/>
              <a:t>Technical writing</a:t>
            </a:r>
            <a:endParaRPr lang="en-US" sz="2800" dirty="0"/>
          </a:p>
        </p:txBody>
      </p:sp>
      <p:sp>
        <p:nvSpPr>
          <p:cNvPr id="9" name="TextBox 8"/>
          <p:cNvSpPr txBox="1"/>
          <p:nvPr/>
        </p:nvSpPr>
        <p:spPr>
          <a:xfrm rot="16200000">
            <a:off x="6484394" y="769393"/>
            <a:ext cx="3457165" cy="1862048"/>
          </a:xfrm>
          <a:prstGeom prst="rect">
            <a:avLst/>
          </a:prstGeom>
          <a:solidFill>
            <a:schemeClr val="bg1">
              <a:lumMod val="75000"/>
            </a:schemeClr>
          </a:solidFill>
          <a:ln>
            <a:noFill/>
          </a:ln>
        </p:spPr>
        <p:txBody>
          <a:bodyPr wrap="none" rtlCol="0">
            <a:spAutoFit/>
          </a:bodyPr>
          <a:lstStyle/>
          <a:p>
            <a:r>
              <a:rPr lang="en-US" sz="11500" dirty="0" smtClean="0"/>
              <a:t>What</a:t>
            </a:r>
            <a:endParaRPr lang="en-US" sz="11500" dirty="0"/>
          </a:p>
        </p:txBody>
      </p:sp>
    </p:spTree>
    <p:extLst>
      <p:ext uri="{BB962C8B-B14F-4D97-AF65-F5344CB8AC3E}">
        <p14:creationId xmlns:p14="http://schemas.microsoft.com/office/powerpoint/2010/main" val="19882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20800"/>
            <a:ext cx="8229600" cy="4956527"/>
          </a:xfrm>
        </p:spPr>
        <p:txBody>
          <a:bodyPr>
            <a:normAutofit/>
          </a:bodyPr>
          <a:lstStyle/>
          <a:p>
            <a:pPr marL="0" indent="0">
              <a:buNone/>
            </a:pPr>
            <a:endParaRPr lang="en-US" sz="2000" dirty="0" smtClean="0"/>
          </a:p>
          <a:p>
            <a:pPr marL="0" indent="0">
              <a:buNone/>
            </a:pPr>
            <a:endParaRPr lang="en-US" sz="2000" dirty="0"/>
          </a:p>
          <a:p>
            <a:pPr marL="0" indent="0">
              <a:buNone/>
            </a:pPr>
            <a:r>
              <a:rPr lang="en-US" sz="2000" b="1" dirty="0" smtClean="0"/>
              <a:t>Companies </a:t>
            </a:r>
            <a:r>
              <a:rPr lang="en-US" sz="2000" b="1" dirty="0" smtClean="0"/>
              <a:t>crowdsourcing part of their </a:t>
            </a:r>
            <a:r>
              <a:rPr lang="en-US" sz="2000" b="1" dirty="0" smtClean="0"/>
              <a:t>business</a:t>
            </a:r>
            <a:endParaRPr lang="en-US" sz="2000" b="1" dirty="0" smtClean="0"/>
          </a:p>
          <a:p>
            <a:pPr marL="457200" lvl="1" indent="0">
              <a:buNone/>
            </a:pPr>
            <a:r>
              <a:rPr lang="en-US" sz="2000" dirty="0" smtClean="0"/>
              <a:t>Search companies:  relevance</a:t>
            </a:r>
          </a:p>
          <a:p>
            <a:pPr marL="457200" lvl="1" indent="0">
              <a:buNone/>
            </a:pPr>
            <a:r>
              <a:rPr lang="en-US" sz="2000" dirty="0" smtClean="0"/>
              <a:t>Online stores:  similar products from different stores (identifying competition)</a:t>
            </a:r>
          </a:p>
          <a:p>
            <a:pPr marL="457200" lvl="1" indent="0">
              <a:buNone/>
            </a:pPr>
            <a:r>
              <a:rPr lang="en-US" sz="2000" dirty="0" smtClean="0"/>
              <a:t>Online directories:  accuracy, freshness of listings</a:t>
            </a:r>
          </a:p>
          <a:p>
            <a:pPr marL="457200" lvl="1" indent="0">
              <a:buNone/>
            </a:pPr>
            <a:r>
              <a:rPr lang="en-US" sz="2000" dirty="0" smtClean="0"/>
              <a:t>Researchers</a:t>
            </a:r>
          </a:p>
          <a:p>
            <a:pPr marL="0" indent="0">
              <a:buNone/>
            </a:pPr>
            <a:r>
              <a:rPr lang="en-US" sz="2000" b="1" dirty="0" smtClean="0"/>
              <a:t>Intermediaries</a:t>
            </a:r>
            <a:endParaRPr lang="en-US" sz="2000" b="1" dirty="0" smtClean="0"/>
          </a:p>
          <a:p>
            <a:pPr marL="457200" lvl="1" indent="0">
              <a:buNone/>
            </a:pPr>
            <a:r>
              <a:rPr lang="en-US" sz="2000" dirty="0" err="1" smtClean="0"/>
              <a:t>CrowdFlower</a:t>
            </a:r>
            <a:endParaRPr lang="en-US" sz="2000" dirty="0" smtClean="0"/>
          </a:p>
          <a:p>
            <a:pPr marL="457200" lvl="1" indent="0">
              <a:buNone/>
            </a:pPr>
            <a:r>
              <a:rPr lang="en-US" sz="2000" dirty="0" smtClean="0"/>
              <a:t>Smartsheet.com</a:t>
            </a:r>
            <a:endParaRPr lang="en-US" sz="2000" dirty="0" smtClean="0"/>
          </a:p>
        </p:txBody>
      </p:sp>
      <p:sp>
        <p:nvSpPr>
          <p:cNvPr id="4" name="TextBox 3"/>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
        <p:nvSpPr>
          <p:cNvPr id="5" name="TextBox 4"/>
          <p:cNvSpPr txBox="1"/>
          <p:nvPr/>
        </p:nvSpPr>
        <p:spPr>
          <a:xfrm>
            <a:off x="0" y="0"/>
            <a:ext cx="6474914" cy="1862048"/>
          </a:xfrm>
          <a:prstGeom prst="rect">
            <a:avLst/>
          </a:prstGeom>
          <a:solidFill>
            <a:schemeClr val="bg1">
              <a:lumMod val="75000"/>
            </a:schemeClr>
          </a:solidFill>
          <a:ln>
            <a:noFill/>
          </a:ln>
        </p:spPr>
        <p:txBody>
          <a:bodyPr wrap="none" rtlCol="0">
            <a:spAutoFit/>
          </a:bodyPr>
          <a:lstStyle/>
          <a:p>
            <a:r>
              <a:rPr lang="en-US" sz="11500" dirty="0" err="1" smtClean="0"/>
              <a:t>Who</a:t>
            </a:r>
            <a:r>
              <a:rPr lang="en-US" sz="11500" baseline="-25000" dirty="0" err="1" smtClean="0"/>
              <a:t>requests</a:t>
            </a:r>
            <a:endParaRPr lang="en-US" sz="11500" baseline="-25000" dirty="0"/>
          </a:p>
        </p:txBody>
      </p:sp>
      <p:sp>
        <p:nvSpPr>
          <p:cNvPr id="6" name="TextBox 5"/>
          <p:cNvSpPr txBox="1"/>
          <p:nvPr/>
        </p:nvSpPr>
        <p:spPr>
          <a:xfrm>
            <a:off x="4150814" y="2133600"/>
            <a:ext cx="4648200" cy="3970318"/>
          </a:xfrm>
          <a:prstGeom prst="rect">
            <a:avLst/>
          </a:prstGeom>
          <a:solidFill>
            <a:schemeClr val="bg1">
              <a:lumMod val="85000"/>
            </a:schemeClr>
          </a:solidFill>
          <a:ln w="38100">
            <a:solidFill>
              <a:srgbClr val="FFC000"/>
            </a:solidFill>
          </a:ln>
        </p:spPr>
        <p:txBody>
          <a:bodyPr wrap="square" rtlCol="0">
            <a:spAutoFit/>
          </a:bodyPr>
          <a:lstStyle/>
          <a:p>
            <a:r>
              <a:rPr lang="en-US" dirty="0" err="1"/>
              <a:t>CrowdFlower</a:t>
            </a:r>
            <a:r>
              <a:rPr lang="en-US" dirty="0"/>
              <a:t> is the leader in enterprise crowdsourcing. </a:t>
            </a:r>
            <a:r>
              <a:rPr lang="en-US" dirty="0" err="1"/>
              <a:t>CrowdFlower’s</a:t>
            </a:r>
            <a:r>
              <a:rPr lang="en-US" dirty="0"/>
              <a:t> technology platform offers quality-ensured crowdsourcing at massive scale. The company solves problems ranging from product categorization to business lead verification to content creation. Clients from startups to the Fortune 500 enjoy increased flexibility, faster turnaround time and cost savings</a:t>
            </a:r>
            <a:r>
              <a:rPr lang="en-US" dirty="0" smtClean="0"/>
              <a:t>.</a:t>
            </a:r>
          </a:p>
          <a:p>
            <a:endParaRPr lang="en-US" dirty="0"/>
          </a:p>
          <a:p>
            <a:r>
              <a:rPr lang="en-US" dirty="0" smtClean="0"/>
              <a:t>…..</a:t>
            </a:r>
            <a:r>
              <a:rPr lang="en-US" dirty="0" err="1" smtClean="0"/>
              <a:t>CrowdFlower</a:t>
            </a:r>
            <a:r>
              <a:rPr lang="en-US" dirty="0" smtClean="0"/>
              <a:t> </a:t>
            </a:r>
            <a:r>
              <a:rPr lang="en-US" dirty="0"/>
              <a:t>takes large, data-heavy projects and breaks them into small tasks that are distributed to more than 1.5 million on-demand contributors globally. </a:t>
            </a:r>
          </a:p>
        </p:txBody>
      </p:sp>
    </p:spTree>
    <p:extLst>
      <p:ext uri="{BB962C8B-B14F-4D97-AF65-F5344CB8AC3E}">
        <p14:creationId xmlns:p14="http://schemas.microsoft.com/office/powerpoint/2010/main" val="949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ry\Documents\Presentations\Research on a shoestring\mechanical turk.jpg"/>
          <p:cNvPicPr>
            <a:picLocks noChangeAspect="1" noChangeArrowheads="1"/>
          </p:cNvPicPr>
          <p:nvPr/>
        </p:nvPicPr>
        <p:blipFill>
          <a:blip r:embed="rId3" cstate="print"/>
          <a:srcRect/>
          <a:stretch>
            <a:fillRect/>
          </a:stretch>
        </p:blipFill>
        <p:spPr bwMode="auto">
          <a:xfrm>
            <a:off x="14748" y="1329816"/>
            <a:ext cx="9057266" cy="43434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1828800" y="0"/>
            <a:ext cx="4663440" cy="914400"/>
          </a:xfrm>
          <a:prstGeom prst="rect">
            <a:avLst/>
          </a:prstGeom>
          <a:noFill/>
          <a:ln w="9525">
            <a:noFill/>
            <a:miter lim="800000"/>
            <a:headEnd/>
            <a:tailEnd/>
          </a:ln>
        </p:spPr>
      </p:pic>
    </p:spTree>
    <p:extLst>
      <p:ext uri="{BB962C8B-B14F-4D97-AF65-F5344CB8AC3E}">
        <p14:creationId xmlns:p14="http://schemas.microsoft.com/office/powerpoint/2010/main" val="1775811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65755"/>
            <a:ext cx="70675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6474914" cy="1862048"/>
          </a:xfrm>
          <a:prstGeom prst="rect">
            <a:avLst/>
          </a:prstGeom>
          <a:solidFill>
            <a:schemeClr val="bg1">
              <a:lumMod val="75000"/>
            </a:schemeClr>
          </a:solidFill>
          <a:ln>
            <a:noFill/>
          </a:ln>
        </p:spPr>
        <p:txBody>
          <a:bodyPr wrap="none" rtlCol="0">
            <a:spAutoFit/>
          </a:bodyPr>
          <a:lstStyle/>
          <a:p>
            <a:r>
              <a:rPr lang="en-US" sz="11500" dirty="0" err="1" smtClean="0"/>
              <a:t>Who</a:t>
            </a:r>
            <a:r>
              <a:rPr lang="en-US" sz="11500" baseline="-25000" dirty="0" err="1" smtClean="0"/>
              <a:t>requests</a:t>
            </a:r>
            <a:endParaRPr lang="en-US" sz="11500" baseline="-25000" dirty="0"/>
          </a:p>
        </p:txBody>
      </p:sp>
      <p:sp>
        <p:nvSpPr>
          <p:cNvPr id="2" name="TextBox 1"/>
          <p:cNvSpPr txBox="1"/>
          <p:nvPr/>
        </p:nvSpPr>
        <p:spPr>
          <a:xfrm>
            <a:off x="253862" y="6031468"/>
            <a:ext cx="1598002" cy="369332"/>
          </a:xfrm>
          <a:prstGeom prst="rect">
            <a:avLst/>
          </a:prstGeom>
          <a:noFill/>
        </p:spPr>
        <p:txBody>
          <a:bodyPr wrap="none" rtlCol="0">
            <a:spAutoFit/>
          </a:bodyPr>
          <a:lstStyle/>
          <a:p>
            <a:r>
              <a:rPr lang="en-US" dirty="0" err="1" smtClean="0"/>
              <a:t>Iperotis</a:t>
            </a:r>
            <a:r>
              <a:rPr lang="en-US" dirty="0" smtClean="0"/>
              <a:t>, 2010b</a:t>
            </a:r>
            <a:endParaRPr lang="en-US" dirty="0"/>
          </a:p>
        </p:txBody>
      </p:sp>
      <p:sp>
        <p:nvSpPr>
          <p:cNvPr id="6" name="TextBox 5"/>
          <p:cNvSpPr txBox="1"/>
          <p:nvPr/>
        </p:nvSpPr>
        <p:spPr>
          <a:xfrm rot="16200000">
            <a:off x="6484394" y="769393"/>
            <a:ext cx="3457165" cy="1862048"/>
          </a:xfrm>
          <a:prstGeom prst="rect">
            <a:avLst/>
          </a:prstGeom>
          <a:solidFill>
            <a:schemeClr val="bg1">
              <a:lumMod val="75000"/>
            </a:schemeClr>
          </a:solidFill>
          <a:ln>
            <a:noFill/>
          </a:ln>
        </p:spPr>
        <p:txBody>
          <a:bodyPr wrap="none" rtlCol="0">
            <a:spAutoFit/>
          </a:bodyPr>
          <a:lstStyle/>
          <a:p>
            <a:r>
              <a:rPr lang="en-US" sz="11500" dirty="0" smtClean="0"/>
              <a:t>What</a:t>
            </a:r>
            <a:endParaRPr lang="en-US" sz="11500" dirty="0"/>
          </a:p>
        </p:txBody>
      </p:sp>
    </p:spTree>
    <p:extLst>
      <p:ext uri="{BB962C8B-B14F-4D97-AF65-F5344CB8AC3E}">
        <p14:creationId xmlns:p14="http://schemas.microsoft.com/office/powerpoint/2010/main" val="3421517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2091" y="0"/>
            <a:ext cx="3564309" cy="1200329"/>
          </a:xfrm>
          <a:prstGeom prst="rect">
            <a:avLst/>
          </a:prstGeom>
          <a:solidFill>
            <a:schemeClr val="bg1">
              <a:lumMod val="75000"/>
            </a:schemeClr>
          </a:solidFill>
          <a:ln>
            <a:noFill/>
          </a:ln>
        </p:spPr>
        <p:txBody>
          <a:bodyPr wrap="none" rtlCol="0">
            <a:spAutoFit/>
          </a:bodyPr>
          <a:lstStyle/>
          <a:p>
            <a:r>
              <a:rPr lang="en-US" sz="7200" dirty="0" smtClean="0"/>
              <a:t>Anatomy</a:t>
            </a:r>
            <a:endParaRPr lang="en-US" sz="7200" baseline="-25000" dirty="0"/>
          </a:p>
        </p:txBody>
      </p:sp>
      <p:pic>
        <p:nvPicPr>
          <p:cNvPr id="7" name="Content Placeholder 4" descr="mturk_screenshot.png"/>
          <p:cNvPicPr>
            <a:picLocks noGrp="1" noChangeAspect="1"/>
          </p:cNvPicPr>
          <p:nvPr>
            <p:ph sz="quarter" idx="1"/>
          </p:nvPr>
        </p:nvPicPr>
        <p:blipFill>
          <a:blip r:embed="rId2"/>
          <a:srcRect l="-2090" r="-2090"/>
          <a:stretch>
            <a:fillRect/>
          </a:stretch>
        </p:blipFill>
        <p:spPr>
          <a:xfrm>
            <a:off x="0" y="1416049"/>
            <a:ext cx="8462525" cy="5077515"/>
          </a:xfrm>
          <a:prstGeom prst="rect">
            <a:avLst/>
          </a:prstGeom>
        </p:spPr>
      </p:pic>
      <p:sp>
        <p:nvSpPr>
          <p:cNvPr id="6" name="TextBox 5"/>
          <p:cNvSpPr txBox="1"/>
          <p:nvPr/>
        </p:nvSpPr>
        <p:spPr>
          <a:xfrm rot="3487003">
            <a:off x="5922682" y="1005821"/>
            <a:ext cx="3711272" cy="1446550"/>
          </a:xfrm>
          <a:prstGeom prst="rect">
            <a:avLst/>
          </a:prstGeom>
          <a:solidFill>
            <a:schemeClr val="bg1">
              <a:lumMod val="75000"/>
            </a:schemeClr>
          </a:solidFill>
          <a:ln>
            <a:noFill/>
          </a:ln>
        </p:spPr>
        <p:txBody>
          <a:bodyPr wrap="none" rtlCol="0">
            <a:spAutoFit/>
          </a:bodyPr>
          <a:lstStyle/>
          <a:p>
            <a:r>
              <a:rPr lang="en-US" sz="8800" dirty="0" smtClean="0"/>
              <a:t>of a HIT</a:t>
            </a:r>
            <a:endParaRPr lang="en-US" sz="8800" dirty="0"/>
          </a:p>
        </p:txBody>
      </p:sp>
    </p:spTree>
    <p:extLst>
      <p:ext uri="{BB962C8B-B14F-4D97-AF65-F5344CB8AC3E}">
        <p14:creationId xmlns:p14="http://schemas.microsoft.com/office/powerpoint/2010/main" val="75260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2091" y="0"/>
            <a:ext cx="3564309" cy="1200329"/>
          </a:xfrm>
          <a:prstGeom prst="rect">
            <a:avLst/>
          </a:prstGeom>
          <a:solidFill>
            <a:schemeClr val="bg1">
              <a:lumMod val="75000"/>
            </a:schemeClr>
          </a:solidFill>
          <a:ln>
            <a:noFill/>
          </a:ln>
        </p:spPr>
        <p:txBody>
          <a:bodyPr wrap="none" rtlCol="0">
            <a:spAutoFit/>
          </a:bodyPr>
          <a:lstStyle/>
          <a:p>
            <a:r>
              <a:rPr lang="en-US" sz="7200" dirty="0" smtClean="0"/>
              <a:t>Anatomy</a:t>
            </a:r>
            <a:endParaRPr lang="en-US" sz="7200" baseline="-25000" dirty="0"/>
          </a:p>
        </p:txBody>
      </p:sp>
      <p:sp>
        <p:nvSpPr>
          <p:cNvPr id="6" name="TextBox 5"/>
          <p:cNvSpPr txBox="1"/>
          <p:nvPr/>
        </p:nvSpPr>
        <p:spPr>
          <a:xfrm rot="3487003">
            <a:off x="5922682" y="1005821"/>
            <a:ext cx="3711272" cy="1446550"/>
          </a:xfrm>
          <a:prstGeom prst="rect">
            <a:avLst/>
          </a:prstGeom>
          <a:solidFill>
            <a:schemeClr val="bg1">
              <a:lumMod val="75000"/>
            </a:schemeClr>
          </a:solidFill>
          <a:ln>
            <a:noFill/>
          </a:ln>
        </p:spPr>
        <p:txBody>
          <a:bodyPr wrap="none" rtlCol="0">
            <a:spAutoFit/>
          </a:bodyPr>
          <a:lstStyle/>
          <a:p>
            <a:r>
              <a:rPr lang="en-US" sz="8800" dirty="0" smtClean="0"/>
              <a:t>of a HIT</a:t>
            </a:r>
            <a:endParaRPr lang="en-US" sz="8800" dirty="0"/>
          </a:p>
        </p:txBody>
      </p:sp>
      <p:sp>
        <p:nvSpPr>
          <p:cNvPr id="2" name="Rectangle 1"/>
          <p:cNvSpPr/>
          <p:nvPr/>
        </p:nvSpPr>
        <p:spPr>
          <a:xfrm>
            <a:off x="533400" y="1371600"/>
            <a:ext cx="6070162" cy="4154984"/>
          </a:xfrm>
          <a:prstGeom prst="rect">
            <a:avLst/>
          </a:prstGeom>
        </p:spPr>
        <p:txBody>
          <a:bodyPr wrap="square">
            <a:spAutoFit/>
          </a:bodyPr>
          <a:lstStyle/>
          <a:p>
            <a:endParaRPr lang="en-US" sz="2400" dirty="0" smtClean="0"/>
          </a:p>
          <a:p>
            <a:r>
              <a:rPr lang="en-US" sz="2400" dirty="0" smtClean="0"/>
              <a:t>HITs with the same title, description, pay rate, etc. are the same </a:t>
            </a:r>
            <a:r>
              <a:rPr lang="en-US" sz="2400" b="1" dirty="0" smtClean="0"/>
              <a:t>HIT type</a:t>
            </a:r>
          </a:p>
          <a:p>
            <a:r>
              <a:rPr lang="en-US" sz="2000" b="1" dirty="0" smtClean="0"/>
              <a:t>(for us, it’s mostly 1 HIT / Hit Type)</a:t>
            </a:r>
            <a:endParaRPr lang="en-US" sz="2000" b="1" dirty="0" smtClean="0"/>
          </a:p>
          <a:p>
            <a:endParaRPr lang="en-US" sz="2400" b="1" dirty="0" smtClean="0"/>
          </a:p>
          <a:p>
            <a:r>
              <a:rPr lang="en-US" sz="2400" dirty="0" smtClean="0"/>
              <a:t>HITs are broken up into </a:t>
            </a:r>
            <a:r>
              <a:rPr lang="en-US" sz="2400" b="1" dirty="0" smtClean="0"/>
              <a:t>Assignments</a:t>
            </a:r>
          </a:p>
          <a:p>
            <a:pPr lvl="1"/>
            <a:r>
              <a:rPr lang="en-US" sz="2400" b="1" dirty="0" smtClean="0"/>
              <a:t>A worker cannot do more than 1 assignment of a HIT</a:t>
            </a:r>
          </a:p>
          <a:p>
            <a:endParaRPr lang="en-US" sz="2400" b="1" dirty="0"/>
          </a:p>
          <a:p>
            <a:r>
              <a:rPr lang="en-US" sz="2400" dirty="0" smtClean="0"/>
              <a:t>Not everyone is eligible to do every HIT</a:t>
            </a:r>
          </a:p>
          <a:p>
            <a:endParaRPr lang="en-US" sz="2400" dirty="0"/>
          </a:p>
        </p:txBody>
      </p:sp>
      <p:pic>
        <p:nvPicPr>
          <p:cNvPr id="8" name="Content Placeholder 9" descr="qualifications.png"/>
          <p:cNvPicPr>
            <a:picLocks noGrp="1" noChangeAspect="1"/>
          </p:cNvPicPr>
          <p:nvPr>
            <p:ph sz="quarter" idx="1"/>
          </p:nvPr>
        </p:nvPicPr>
        <p:blipFill rotWithShape="1">
          <a:blip r:embed="rId2"/>
          <a:srcRect l="74" t="-3465" r="-74" b="-4893"/>
          <a:stretch/>
        </p:blipFill>
        <p:spPr>
          <a:xfrm>
            <a:off x="117321" y="2066715"/>
            <a:ext cx="8909358" cy="2764753"/>
          </a:xfrm>
        </p:spPr>
      </p:pic>
      <p:sp>
        <p:nvSpPr>
          <p:cNvPr id="9" name="TextBox 8"/>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Tree>
    <p:extLst>
      <p:ext uri="{BB962C8B-B14F-4D97-AF65-F5344CB8AC3E}">
        <p14:creationId xmlns:p14="http://schemas.microsoft.com/office/powerpoint/2010/main" val="15493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hit.png"/>
          <p:cNvPicPr>
            <a:picLocks noChangeAspect="1"/>
          </p:cNvPicPr>
          <p:nvPr/>
        </p:nvPicPr>
        <p:blipFill rotWithShape="1">
          <a:blip r:embed="rId3"/>
          <a:srcRect t="2085" b="-12933"/>
          <a:stretch/>
        </p:blipFill>
        <p:spPr>
          <a:xfrm>
            <a:off x="609600" y="1455976"/>
            <a:ext cx="6587435" cy="4563824"/>
          </a:xfrm>
          <a:prstGeom prst="rect">
            <a:avLst/>
          </a:prstGeom>
        </p:spPr>
      </p:pic>
      <p:sp>
        <p:nvSpPr>
          <p:cNvPr id="5" name="Rectangle 4"/>
          <p:cNvSpPr/>
          <p:nvPr/>
        </p:nvSpPr>
        <p:spPr>
          <a:xfrm>
            <a:off x="247374" y="304800"/>
            <a:ext cx="4572000" cy="400110"/>
          </a:xfrm>
          <a:prstGeom prst="rect">
            <a:avLst/>
          </a:prstGeom>
        </p:spPr>
        <p:txBody>
          <a:bodyPr>
            <a:spAutoFit/>
          </a:bodyPr>
          <a:lstStyle/>
          <a:p>
            <a:r>
              <a:rPr lang="en-US" sz="2000" dirty="0" smtClean="0"/>
              <a:t>Some HIT groups have many HITs</a:t>
            </a:r>
            <a:endParaRPr lang="en-US" sz="2000" b="1" dirty="0" smtClean="0"/>
          </a:p>
        </p:txBody>
      </p:sp>
      <p:sp>
        <p:nvSpPr>
          <p:cNvPr id="6" name="TextBox 5"/>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4"/>
              </a:rPr>
              <a:t>http://www.slideshare.net/winteram</a:t>
            </a:r>
            <a:endParaRPr lang="en-US" dirty="0"/>
          </a:p>
        </p:txBody>
      </p:sp>
    </p:spTree>
    <p:extLst>
      <p:ext uri="{BB962C8B-B14F-4D97-AF65-F5344CB8AC3E}">
        <p14:creationId xmlns:p14="http://schemas.microsoft.com/office/powerpoint/2010/main" val="213013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mturk_screenshot.png"/>
          <p:cNvPicPr>
            <a:picLocks noChangeAspect="1"/>
          </p:cNvPicPr>
          <p:nvPr/>
        </p:nvPicPr>
        <p:blipFill>
          <a:blip r:embed="rId2"/>
          <a:srcRect l="2028" t="33796" r="75123" b="54722"/>
          <a:stretch>
            <a:fillRect/>
          </a:stretch>
        </p:blipFill>
        <p:spPr>
          <a:xfrm>
            <a:off x="1561669" y="593736"/>
            <a:ext cx="2755900" cy="865554"/>
          </a:xfrm>
          <a:prstGeom prst="rect">
            <a:avLst/>
          </a:prstGeom>
        </p:spPr>
      </p:pic>
      <p:grpSp>
        <p:nvGrpSpPr>
          <p:cNvPr id="5" name="Group 4"/>
          <p:cNvGrpSpPr/>
          <p:nvPr/>
        </p:nvGrpSpPr>
        <p:grpSpPr>
          <a:xfrm>
            <a:off x="7097471" y="703640"/>
            <a:ext cx="1104900" cy="1511300"/>
            <a:chOff x="4889500" y="1917700"/>
            <a:chExt cx="1498600" cy="2044700"/>
          </a:xfrm>
        </p:grpSpPr>
        <p:sp>
          <p:nvSpPr>
            <p:cNvPr id="3" name="Block Arc 2"/>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111680" y="2649804"/>
            <a:ext cx="3810001" cy="861774"/>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r>
              <a:rPr lang="en-US" sz="1600" dirty="0" smtClean="0"/>
              <a:t>Which is the better translation for </a:t>
            </a:r>
            <a:r>
              <a:rPr lang="en-US" sz="1600" b="1" dirty="0" err="1" smtClean="0">
                <a:solidFill>
                  <a:srgbClr val="FF0000"/>
                </a:solidFill>
              </a:rPr>
              <a:t>Táy</a:t>
            </a:r>
            <a:r>
              <a:rPr lang="en-US" sz="1600" b="1" dirty="0" smtClean="0">
                <a:solidFill>
                  <a:srgbClr val="FF0000"/>
                </a:solidFill>
              </a:rPr>
              <a:t> </a:t>
            </a:r>
            <a:r>
              <a:rPr lang="en-US" sz="1600" dirty="0" smtClean="0"/>
              <a:t>?</a:t>
            </a:r>
          </a:p>
          <a:p>
            <a:pPr lvl="2">
              <a:buFont typeface="Courier New"/>
              <a:buChar char="o"/>
            </a:pPr>
            <a:r>
              <a:rPr lang="en-US" sz="1600" dirty="0" smtClean="0"/>
              <a:t>     </a:t>
            </a:r>
            <a:r>
              <a:rPr lang="en-US" sz="1600" b="1" dirty="0" smtClean="0"/>
              <a:t>Black</a:t>
            </a:r>
          </a:p>
          <a:p>
            <a:pPr lvl="2">
              <a:spcAft>
                <a:spcPts val="1200"/>
              </a:spcAft>
              <a:buFont typeface="Courier New"/>
              <a:buChar char="o"/>
            </a:pPr>
            <a:r>
              <a:rPr lang="en-US" sz="1600" dirty="0" smtClean="0"/>
              <a:t>     </a:t>
            </a:r>
            <a:r>
              <a:rPr lang="en-US" sz="1600" b="1" dirty="0" smtClean="0"/>
              <a:t>Night</a:t>
            </a:r>
          </a:p>
        </p:txBody>
      </p:sp>
      <p:sp>
        <p:nvSpPr>
          <p:cNvPr id="8" name="TextBox 7"/>
          <p:cNvSpPr txBox="1"/>
          <p:nvPr/>
        </p:nvSpPr>
        <p:spPr>
          <a:xfrm>
            <a:off x="425449" y="2889195"/>
            <a:ext cx="686231" cy="338554"/>
          </a:xfrm>
          <a:prstGeom prst="rect">
            <a:avLst/>
          </a:prstGeom>
          <a:noFill/>
        </p:spPr>
        <p:txBody>
          <a:bodyPr wrap="square" rtlCol="0">
            <a:spAutoFit/>
          </a:bodyPr>
          <a:lstStyle/>
          <a:p>
            <a:r>
              <a:rPr lang="en-US" sz="1600" dirty="0" smtClean="0"/>
              <a:t>HIT 1</a:t>
            </a:r>
            <a:endParaRPr lang="en-US" sz="1600" dirty="0"/>
          </a:p>
        </p:txBody>
      </p:sp>
      <p:grpSp>
        <p:nvGrpSpPr>
          <p:cNvPr id="6" name="Group 8"/>
          <p:cNvGrpSpPr/>
          <p:nvPr/>
        </p:nvGrpSpPr>
        <p:grpSpPr>
          <a:xfrm>
            <a:off x="7097471" y="2502877"/>
            <a:ext cx="1104900" cy="1511300"/>
            <a:chOff x="4889500" y="1917700"/>
            <a:chExt cx="1498600" cy="2044700"/>
          </a:xfrm>
        </p:grpSpPr>
        <p:sp>
          <p:nvSpPr>
            <p:cNvPr id="10" name="Block Arc 9"/>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7097471" y="4077932"/>
            <a:ext cx="1104900" cy="1511300"/>
            <a:chOff x="4889500" y="1917700"/>
            <a:chExt cx="1498600" cy="2044700"/>
          </a:xfrm>
        </p:grpSpPr>
        <p:sp>
          <p:nvSpPr>
            <p:cNvPr id="13" name="Block Arc 12"/>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1111680" y="3809343"/>
            <a:ext cx="3810001" cy="861774"/>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r>
              <a:rPr lang="en-US" sz="1600" dirty="0" smtClean="0"/>
              <a:t>Which is the better translation for </a:t>
            </a:r>
            <a:r>
              <a:rPr lang="en-US" sz="1600" b="1" dirty="0" err="1" smtClean="0">
                <a:solidFill>
                  <a:srgbClr val="FF0000"/>
                </a:solidFill>
              </a:rPr>
              <a:t>Nedj</a:t>
            </a:r>
            <a:r>
              <a:rPr lang="en-US" sz="1600" b="1" dirty="0" smtClean="0">
                <a:solidFill>
                  <a:srgbClr val="FF0000"/>
                </a:solidFill>
              </a:rPr>
              <a:t> </a:t>
            </a:r>
            <a:r>
              <a:rPr lang="en-US" sz="1600" dirty="0" smtClean="0"/>
              <a:t>?</a:t>
            </a:r>
          </a:p>
          <a:p>
            <a:pPr lvl="2">
              <a:buFont typeface="Courier New"/>
              <a:buChar char="o"/>
            </a:pPr>
            <a:r>
              <a:rPr lang="en-US" sz="1600" dirty="0" smtClean="0"/>
              <a:t>     </a:t>
            </a:r>
            <a:r>
              <a:rPr lang="en-US" sz="1600" b="1" dirty="0" smtClean="0"/>
              <a:t>Clean</a:t>
            </a:r>
          </a:p>
          <a:p>
            <a:pPr lvl="2">
              <a:spcAft>
                <a:spcPts val="1200"/>
              </a:spcAft>
              <a:buFont typeface="Courier New"/>
              <a:buChar char="o"/>
            </a:pPr>
            <a:r>
              <a:rPr lang="en-US" sz="1600" dirty="0" smtClean="0"/>
              <a:t>     </a:t>
            </a:r>
            <a:r>
              <a:rPr lang="en-US" sz="1600" b="1" dirty="0" smtClean="0"/>
              <a:t>White</a:t>
            </a:r>
          </a:p>
        </p:txBody>
      </p:sp>
      <p:sp>
        <p:nvSpPr>
          <p:cNvPr id="16" name="TextBox 15"/>
          <p:cNvSpPr txBox="1"/>
          <p:nvPr/>
        </p:nvSpPr>
        <p:spPr>
          <a:xfrm>
            <a:off x="425449" y="4086342"/>
            <a:ext cx="686231" cy="338554"/>
          </a:xfrm>
          <a:prstGeom prst="rect">
            <a:avLst/>
          </a:prstGeom>
          <a:noFill/>
        </p:spPr>
        <p:txBody>
          <a:bodyPr wrap="square" rtlCol="0">
            <a:spAutoFit/>
          </a:bodyPr>
          <a:lstStyle/>
          <a:p>
            <a:r>
              <a:rPr lang="en-US" sz="1600" dirty="0" smtClean="0"/>
              <a:t>HIT 2</a:t>
            </a:r>
            <a:endParaRPr lang="en-US" sz="1600" dirty="0"/>
          </a:p>
        </p:txBody>
      </p:sp>
      <p:sp>
        <p:nvSpPr>
          <p:cNvPr id="17" name="TextBox 16"/>
          <p:cNvSpPr txBox="1"/>
          <p:nvPr/>
        </p:nvSpPr>
        <p:spPr>
          <a:xfrm>
            <a:off x="2153081" y="224404"/>
            <a:ext cx="1297463" cy="369332"/>
          </a:xfrm>
          <a:prstGeom prst="rect">
            <a:avLst/>
          </a:prstGeom>
          <a:noFill/>
        </p:spPr>
        <p:txBody>
          <a:bodyPr wrap="none" rtlCol="0">
            <a:spAutoFit/>
          </a:bodyPr>
          <a:lstStyle/>
          <a:p>
            <a:r>
              <a:rPr lang="en-US" dirty="0" smtClean="0"/>
              <a:t>HIT GROUP</a:t>
            </a:r>
            <a:endParaRPr lang="en-US" dirty="0"/>
          </a:p>
        </p:txBody>
      </p:sp>
      <p:sp>
        <p:nvSpPr>
          <p:cNvPr id="18" name="Left Brace 17"/>
          <p:cNvSpPr/>
          <p:nvPr/>
        </p:nvSpPr>
        <p:spPr>
          <a:xfrm rot="5400000">
            <a:off x="2591025" y="-335868"/>
            <a:ext cx="799669" cy="4389986"/>
          </a:xfrm>
          <a:prstGeom prst="leftBrace">
            <a:avLst/>
          </a:prstGeom>
          <a:ln w="3810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flipV="1">
            <a:off x="4921681" y="1723004"/>
            <a:ext cx="2175790" cy="1388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921681" y="3111469"/>
            <a:ext cx="21757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921681" y="3111469"/>
            <a:ext cx="2175790" cy="1426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85806" y="593736"/>
            <a:ext cx="1311665" cy="646331"/>
          </a:xfrm>
          <a:prstGeom prst="rect">
            <a:avLst/>
          </a:prstGeom>
          <a:noFill/>
        </p:spPr>
        <p:txBody>
          <a:bodyPr wrap="none" rtlCol="0">
            <a:spAutoFit/>
          </a:bodyPr>
          <a:lstStyle/>
          <a:p>
            <a:r>
              <a:rPr lang="en-US" dirty="0" smtClean="0">
                <a:solidFill>
                  <a:srgbClr val="FF0000"/>
                </a:solidFill>
              </a:rPr>
              <a:t>Assignment 1</a:t>
            </a:r>
          </a:p>
          <a:p>
            <a:pPr algn="ctr"/>
            <a:r>
              <a:rPr lang="en-US" dirty="0" smtClean="0"/>
              <a:t>     “Black”</a:t>
            </a:r>
            <a:endParaRPr lang="en-US" dirty="0"/>
          </a:p>
        </p:txBody>
      </p:sp>
      <p:grpSp>
        <p:nvGrpSpPr>
          <p:cNvPr id="12" name="Group 30"/>
          <p:cNvGrpSpPr/>
          <p:nvPr/>
        </p:nvGrpSpPr>
        <p:grpSpPr>
          <a:xfrm>
            <a:off x="2624630" y="4671117"/>
            <a:ext cx="351871" cy="1169552"/>
            <a:chOff x="2804331" y="5288340"/>
            <a:chExt cx="351871" cy="1169552"/>
          </a:xfrm>
        </p:grpSpPr>
        <p:sp>
          <p:nvSpPr>
            <p:cNvPr id="28" name="TextBox 27"/>
            <p:cNvSpPr txBox="1"/>
            <p:nvPr/>
          </p:nvSpPr>
          <p:spPr>
            <a:xfrm>
              <a:off x="2827867" y="5288340"/>
              <a:ext cx="328335" cy="584776"/>
            </a:xfrm>
            <a:prstGeom prst="rect">
              <a:avLst/>
            </a:prstGeom>
            <a:noFill/>
          </p:spPr>
          <p:txBody>
            <a:bodyPr wrap="none" rtlCol="0">
              <a:spAutoFit/>
            </a:bodyPr>
            <a:lstStyle/>
            <a:p>
              <a:r>
                <a:rPr lang="en-US" sz="3200" dirty="0" smtClean="0"/>
                <a:t>•</a:t>
              </a:r>
            </a:p>
          </p:txBody>
        </p:sp>
        <p:sp>
          <p:nvSpPr>
            <p:cNvPr id="29" name="TextBox 28"/>
            <p:cNvSpPr txBox="1"/>
            <p:nvPr/>
          </p:nvSpPr>
          <p:spPr>
            <a:xfrm>
              <a:off x="2816099" y="5580728"/>
              <a:ext cx="328335" cy="584776"/>
            </a:xfrm>
            <a:prstGeom prst="rect">
              <a:avLst/>
            </a:prstGeom>
            <a:noFill/>
          </p:spPr>
          <p:txBody>
            <a:bodyPr wrap="none" rtlCol="0">
              <a:spAutoFit/>
            </a:bodyPr>
            <a:lstStyle/>
            <a:p>
              <a:r>
                <a:rPr lang="en-US" sz="3200" dirty="0" smtClean="0"/>
                <a:t>•</a:t>
              </a:r>
            </a:p>
          </p:txBody>
        </p:sp>
        <p:sp>
          <p:nvSpPr>
            <p:cNvPr id="30" name="TextBox 29"/>
            <p:cNvSpPr txBox="1"/>
            <p:nvPr/>
          </p:nvSpPr>
          <p:spPr>
            <a:xfrm>
              <a:off x="2804331" y="5873116"/>
              <a:ext cx="328335" cy="584776"/>
            </a:xfrm>
            <a:prstGeom prst="rect">
              <a:avLst/>
            </a:prstGeom>
            <a:noFill/>
          </p:spPr>
          <p:txBody>
            <a:bodyPr wrap="none" rtlCol="0">
              <a:spAutoFit/>
            </a:bodyPr>
            <a:lstStyle/>
            <a:p>
              <a:r>
                <a:rPr lang="en-US" sz="3200" dirty="0" smtClean="0"/>
                <a:t>•</a:t>
              </a:r>
            </a:p>
          </p:txBody>
        </p:sp>
      </p:grpSp>
      <p:sp>
        <p:nvSpPr>
          <p:cNvPr id="34" name="TextBox 33"/>
          <p:cNvSpPr txBox="1"/>
          <p:nvPr/>
        </p:nvSpPr>
        <p:spPr>
          <a:xfrm>
            <a:off x="5785806" y="2466726"/>
            <a:ext cx="1311665" cy="646331"/>
          </a:xfrm>
          <a:prstGeom prst="rect">
            <a:avLst/>
          </a:prstGeom>
          <a:noFill/>
        </p:spPr>
        <p:txBody>
          <a:bodyPr wrap="none" rtlCol="0">
            <a:spAutoFit/>
          </a:bodyPr>
          <a:lstStyle/>
          <a:p>
            <a:r>
              <a:rPr lang="en-US" dirty="0" smtClean="0">
                <a:solidFill>
                  <a:srgbClr val="FF0000"/>
                </a:solidFill>
              </a:rPr>
              <a:t>Assignment 2</a:t>
            </a:r>
          </a:p>
          <a:p>
            <a:pPr algn="ctr"/>
            <a:r>
              <a:rPr lang="en-US" dirty="0" smtClean="0"/>
              <a:t>     “Night”</a:t>
            </a:r>
            <a:endParaRPr lang="en-US" dirty="0"/>
          </a:p>
        </p:txBody>
      </p:sp>
      <p:sp>
        <p:nvSpPr>
          <p:cNvPr id="35" name="TextBox 34"/>
          <p:cNvSpPr txBox="1"/>
          <p:nvPr/>
        </p:nvSpPr>
        <p:spPr>
          <a:xfrm>
            <a:off x="5785806" y="4537725"/>
            <a:ext cx="1311665" cy="646331"/>
          </a:xfrm>
          <a:prstGeom prst="rect">
            <a:avLst/>
          </a:prstGeom>
          <a:noFill/>
        </p:spPr>
        <p:txBody>
          <a:bodyPr wrap="none" rtlCol="0">
            <a:spAutoFit/>
          </a:bodyPr>
          <a:lstStyle/>
          <a:p>
            <a:r>
              <a:rPr lang="en-US" dirty="0" smtClean="0">
                <a:solidFill>
                  <a:srgbClr val="FF0000"/>
                </a:solidFill>
              </a:rPr>
              <a:t>Assignment 3</a:t>
            </a:r>
          </a:p>
          <a:p>
            <a:pPr algn="ctr"/>
            <a:r>
              <a:rPr lang="en-US" dirty="0" smtClean="0"/>
              <a:t>     “Black”</a:t>
            </a:r>
            <a:endParaRPr lang="en-US" dirty="0"/>
          </a:p>
        </p:txBody>
      </p:sp>
      <p:sp>
        <p:nvSpPr>
          <p:cNvPr id="31" name="TextBox 30"/>
          <p:cNvSpPr txBox="1"/>
          <p:nvPr/>
        </p:nvSpPr>
        <p:spPr>
          <a:xfrm>
            <a:off x="7324085" y="1723004"/>
            <a:ext cx="651515" cy="369332"/>
          </a:xfrm>
          <a:prstGeom prst="rect">
            <a:avLst/>
          </a:prstGeom>
          <a:noFill/>
        </p:spPr>
        <p:txBody>
          <a:bodyPr wrap="none" rtlCol="0">
            <a:spAutoFit/>
          </a:bodyPr>
          <a:lstStyle/>
          <a:p>
            <a:r>
              <a:rPr lang="en-US" dirty="0" smtClean="0"/>
              <a:t>Alice</a:t>
            </a:r>
            <a:endParaRPr lang="en-US" dirty="0"/>
          </a:p>
        </p:txBody>
      </p:sp>
      <p:sp>
        <p:nvSpPr>
          <p:cNvPr id="32" name="TextBox 31"/>
          <p:cNvSpPr txBox="1"/>
          <p:nvPr/>
        </p:nvSpPr>
        <p:spPr>
          <a:xfrm>
            <a:off x="7324085" y="3511578"/>
            <a:ext cx="557402" cy="369332"/>
          </a:xfrm>
          <a:prstGeom prst="rect">
            <a:avLst/>
          </a:prstGeom>
          <a:noFill/>
        </p:spPr>
        <p:txBody>
          <a:bodyPr wrap="none" rtlCol="0">
            <a:spAutoFit/>
          </a:bodyPr>
          <a:lstStyle/>
          <a:p>
            <a:r>
              <a:rPr lang="en-US" dirty="0" smtClean="0"/>
              <a:t>Bob</a:t>
            </a:r>
            <a:endParaRPr lang="en-US" dirty="0"/>
          </a:p>
        </p:txBody>
      </p:sp>
      <p:sp>
        <p:nvSpPr>
          <p:cNvPr id="33" name="TextBox 32"/>
          <p:cNvSpPr txBox="1"/>
          <p:nvPr/>
        </p:nvSpPr>
        <p:spPr>
          <a:xfrm>
            <a:off x="7209785" y="5122027"/>
            <a:ext cx="865216" cy="369332"/>
          </a:xfrm>
          <a:prstGeom prst="rect">
            <a:avLst/>
          </a:prstGeom>
          <a:noFill/>
        </p:spPr>
        <p:txBody>
          <a:bodyPr wrap="none" rtlCol="0">
            <a:spAutoFit/>
          </a:bodyPr>
          <a:lstStyle/>
          <a:p>
            <a:r>
              <a:rPr lang="en-US" dirty="0" smtClean="0"/>
              <a:t>Charlie</a:t>
            </a:r>
            <a:endParaRPr lang="en-US" dirty="0"/>
          </a:p>
        </p:txBody>
      </p:sp>
      <p:sp>
        <p:nvSpPr>
          <p:cNvPr id="36" name="TextBox 35"/>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Tree>
    <p:extLst>
      <p:ext uri="{BB962C8B-B14F-4D97-AF65-F5344CB8AC3E}">
        <p14:creationId xmlns:p14="http://schemas.microsoft.com/office/powerpoint/2010/main" val="11080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mturk_screenshot.png"/>
          <p:cNvPicPr>
            <a:picLocks noChangeAspect="1"/>
          </p:cNvPicPr>
          <p:nvPr/>
        </p:nvPicPr>
        <p:blipFill>
          <a:blip r:embed="rId2"/>
          <a:srcRect l="2028" t="33796" r="75123" b="54722"/>
          <a:stretch>
            <a:fillRect/>
          </a:stretch>
        </p:blipFill>
        <p:spPr>
          <a:xfrm>
            <a:off x="1561669" y="593736"/>
            <a:ext cx="2755900" cy="865554"/>
          </a:xfrm>
          <a:prstGeom prst="rect">
            <a:avLst/>
          </a:prstGeom>
        </p:spPr>
      </p:pic>
      <p:grpSp>
        <p:nvGrpSpPr>
          <p:cNvPr id="5" name="Group 4"/>
          <p:cNvGrpSpPr/>
          <p:nvPr/>
        </p:nvGrpSpPr>
        <p:grpSpPr>
          <a:xfrm>
            <a:off x="7124772" y="1832908"/>
            <a:ext cx="1104900" cy="1511300"/>
            <a:chOff x="4889500" y="1917700"/>
            <a:chExt cx="1498600" cy="2044700"/>
          </a:xfrm>
        </p:grpSpPr>
        <p:sp>
          <p:nvSpPr>
            <p:cNvPr id="3" name="Block Arc 2"/>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111680" y="2649804"/>
            <a:ext cx="3810001" cy="861774"/>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r>
              <a:rPr lang="en-US" sz="1600" dirty="0" smtClean="0"/>
              <a:t>Which is the better translation for </a:t>
            </a:r>
            <a:r>
              <a:rPr lang="en-US" sz="1600" b="1" dirty="0" err="1" smtClean="0">
                <a:solidFill>
                  <a:srgbClr val="FF0000"/>
                </a:solidFill>
              </a:rPr>
              <a:t>Táy</a:t>
            </a:r>
            <a:r>
              <a:rPr lang="en-US" sz="1600" b="1" dirty="0" smtClean="0">
                <a:solidFill>
                  <a:srgbClr val="FF0000"/>
                </a:solidFill>
              </a:rPr>
              <a:t> </a:t>
            </a:r>
            <a:r>
              <a:rPr lang="en-US" sz="1600" dirty="0" smtClean="0"/>
              <a:t>?</a:t>
            </a:r>
          </a:p>
          <a:p>
            <a:pPr lvl="2">
              <a:buFont typeface="Courier New"/>
              <a:buChar char="o"/>
            </a:pPr>
            <a:r>
              <a:rPr lang="en-US" sz="1600" dirty="0" smtClean="0"/>
              <a:t>     </a:t>
            </a:r>
            <a:r>
              <a:rPr lang="en-US" sz="1600" b="1" dirty="0" smtClean="0"/>
              <a:t>Black</a:t>
            </a:r>
          </a:p>
          <a:p>
            <a:pPr lvl="2">
              <a:spcAft>
                <a:spcPts val="1200"/>
              </a:spcAft>
              <a:buFont typeface="Courier New"/>
              <a:buChar char="o"/>
            </a:pPr>
            <a:r>
              <a:rPr lang="en-US" sz="1600" dirty="0" smtClean="0"/>
              <a:t>     </a:t>
            </a:r>
            <a:r>
              <a:rPr lang="en-US" sz="1600" b="1" dirty="0" smtClean="0"/>
              <a:t>Night</a:t>
            </a:r>
          </a:p>
        </p:txBody>
      </p:sp>
      <p:sp>
        <p:nvSpPr>
          <p:cNvPr id="8" name="TextBox 7"/>
          <p:cNvSpPr txBox="1"/>
          <p:nvPr/>
        </p:nvSpPr>
        <p:spPr>
          <a:xfrm>
            <a:off x="425449" y="2889195"/>
            <a:ext cx="686231" cy="338554"/>
          </a:xfrm>
          <a:prstGeom prst="rect">
            <a:avLst/>
          </a:prstGeom>
          <a:noFill/>
        </p:spPr>
        <p:txBody>
          <a:bodyPr wrap="square" rtlCol="0">
            <a:spAutoFit/>
          </a:bodyPr>
          <a:lstStyle/>
          <a:p>
            <a:r>
              <a:rPr lang="en-US" sz="1600" dirty="0" smtClean="0"/>
              <a:t>HIT 1</a:t>
            </a:r>
            <a:endParaRPr lang="en-US" sz="1600" dirty="0"/>
          </a:p>
        </p:txBody>
      </p:sp>
      <p:grpSp>
        <p:nvGrpSpPr>
          <p:cNvPr id="6" name="Group 8"/>
          <p:cNvGrpSpPr/>
          <p:nvPr/>
        </p:nvGrpSpPr>
        <p:grpSpPr>
          <a:xfrm>
            <a:off x="7124772" y="3632145"/>
            <a:ext cx="1104900" cy="1511300"/>
            <a:chOff x="4889500" y="1917700"/>
            <a:chExt cx="1498600" cy="2044700"/>
          </a:xfrm>
        </p:grpSpPr>
        <p:sp>
          <p:nvSpPr>
            <p:cNvPr id="10" name="Block Arc 9"/>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7124772" y="5207200"/>
            <a:ext cx="1104900" cy="1511300"/>
            <a:chOff x="4889500" y="1917700"/>
            <a:chExt cx="1498600" cy="2044700"/>
          </a:xfrm>
        </p:grpSpPr>
        <p:sp>
          <p:nvSpPr>
            <p:cNvPr id="13" name="Block Arc 12"/>
            <p:cNvSpPr/>
            <p:nvPr/>
          </p:nvSpPr>
          <p:spPr>
            <a:xfrm>
              <a:off x="4889500" y="2590800"/>
              <a:ext cx="1498600" cy="1371600"/>
            </a:xfrm>
            <a:prstGeom prst="blockArc">
              <a:avLst>
                <a:gd name="adj1" fmla="val 10800000"/>
                <a:gd name="adj2" fmla="val 21599999"/>
                <a:gd name="adj3"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283200" y="1917700"/>
              <a:ext cx="711200" cy="6731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1111680" y="3809343"/>
            <a:ext cx="3810001" cy="861774"/>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r>
              <a:rPr lang="en-US" sz="1600" dirty="0" smtClean="0"/>
              <a:t>Which is the better translation for </a:t>
            </a:r>
            <a:r>
              <a:rPr lang="en-US" sz="1600" b="1" dirty="0" err="1" smtClean="0">
                <a:solidFill>
                  <a:srgbClr val="FF0000"/>
                </a:solidFill>
              </a:rPr>
              <a:t>Nedj</a:t>
            </a:r>
            <a:r>
              <a:rPr lang="en-US" sz="1600" b="1" dirty="0" smtClean="0">
                <a:solidFill>
                  <a:srgbClr val="FF0000"/>
                </a:solidFill>
              </a:rPr>
              <a:t> </a:t>
            </a:r>
            <a:r>
              <a:rPr lang="en-US" sz="1600" dirty="0" smtClean="0"/>
              <a:t>?</a:t>
            </a:r>
          </a:p>
          <a:p>
            <a:pPr lvl="2">
              <a:buFont typeface="Courier New"/>
              <a:buChar char="o"/>
            </a:pPr>
            <a:r>
              <a:rPr lang="en-US" sz="1600" dirty="0" smtClean="0"/>
              <a:t>     </a:t>
            </a:r>
            <a:r>
              <a:rPr lang="en-US" sz="1600" b="1" dirty="0" smtClean="0"/>
              <a:t>Clean</a:t>
            </a:r>
          </a:p>
          <a:p>
            <a:pPr lvl="2">
              <a:spcAft>
                <a:spcPts val="1200"/>
              </a:spcAft>
              <a:buFont typeface="Courier New"/>
              <a:buChar char="o"/>
            </a:pPr>
            <a:r>
              <a:rPr lang="en-US" sz="1600" dirty="0" smtClean="0"/>
              <a:t>     </a:t>
            </a:r>
            <a:r>
              <a:rPr lang="en-US" sz="1600" b="1" dirty="0" smtClean="0"/>
              <a:t>White</a:t>
            </a:r>
          </a:p>
        </p:txBody>
      </p:sp>
      <p:sp>
        <p:nvSpPr>
          <p:cNvPr id="16" name="TextBox 15"/>
          <p:cNvSpPr txBox="1"/>
          <p:nvPr/>
        </p:nvSpPr>
        <p:spPr>
          <a:xfrm>
            <a:off x="425449" y="4086342"/>
            <a:ext cx="686231" cy="338554"/>
          </a:xfrm>
          <a:prstGeom prst="rect">
            <a:avLst/>
          </a:prstGeom>
          <a:noFill/>
        </p:spPr>
        <p:txBody>
          <a:bodyPr wrap="square" rtlCol="0">
            <a:spAutoFit/>
          </a:bodyPr>
          <a:lstStyle/>
          <a:p>
            <a:r>
              <a:rPr lang="en-US" sz="1600" dirty="0" smtClean="0"/>
              <a:t>HIT 2</a:t>
            </a:r>
            <a:endParaRPr lang="en-US" sz="1600" dirty="0"/>
          </a:p>
        </p:txBody>
      </p:sp>
      <p:sp>
        <p:nvSpPr>
          <p:cNvPr id="17" name="TextBox 16"/>
          <p:cNvSpPr txBox="1"/>
          <p:nvPr/>
        </p:nvSpPr>
        <p:spPr>
          <a:xfrm>
            <a:off x="2153081" y="224404"/>
            <a:ext cx="1297463" cy="369332"/>
          </a:xfrm>
          <a:prstGeom prst="rect">
            <a:avLst/>
          </a:prstGeom>
          <a:noFill/>
        </p:spPr>
        <p:txBody>
          <a:bodyPr wrap="none" rtlCol="0">
            <a:spAutoFit/>
          </a:bodyPr>
          <a:lstStyle/>
          <a:p>
            <a:r>
              <a:rPr lang="en-US" dirty="0" smtClean="0"/>
              <a:t>HIT GROUP</a:t>
            </a:r>
            <a:endParaRPr lang="en-US" dirty="0"/>
          </a:p>
        </p:txBody>
      </p:sp>
      <p:sp>
        <p:nvSpPr>
          <p:cNvPr id="18" name="Left Brace 17"/>
          <p:cNvSpPr/>
          <p:nvPr/>
        </p:nvSpPr>
        <p:spPr>
          <a:xfrm rot="5400000">
            <a:off x="2591025" y="-335868"/>
            <a:ext cx="799669" cy="4389986"/>
          </a:xfrm>
          <a:prstGeom prst="leftBrace">
            <a:avLst/>
          </a:prstGeom>
          <a:ln w="38100" cap="flat" cmpd="sng" algn="ctr">
            <a:solidFill>
              <a:srgbClr val="3366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flipV="1">
            <a:off x="4948982" y="2852272"/>
            <a:ext cx="2175790" cy="1388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948982" y="4240737"/>
            <a:ext cx="21757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948982" y="4240737"/>
            <a:ext cx="2175790" cy="1426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13107" y="1723004"/>
            <a:ext cx="1311665" cy="646331"/>
          </a:xfrm>
          <a:prstGeom prst="rect">
            <a:avLst/>
          </a:prstGeom>
          <a:noFill/>
        </p:spPr>
        <p:txBody>
          <a:bodyPr wrap="none" rtlCol="0">
            <a:spAutoFit/>
          </a:bodyPr>
          <a:lstStyle/>
          <a:p>
            <a:r>
              <a:rPr lang="en-US" dirty="0" smtClean="0">
                <a:solidFill>
                  <a:srgbClr val="FF0000"/>
                </a:solidFill>
              </a:rPr>
              <a:t>Assignment 1</a:t>
            </a:r>
          </a:p>
          <a:p>
            <a:pPr algn="ctr"/>
            <a:r>
              <a:rPr lang="en-US" dirty="0" smtClean="0"/>
              <a:t>     “White”</a:t>
            </a:r>
            <a:endParaRPr lang="en-US" dirty="0"/>
          </a:p>
        </p:txBody>
      </p:sp>
      <p:grpSp>
        <p:nvGrpSpPr>
          <p:cNvPr id="12" name="Group 30"/>
          <p:cNvGrpSpPr/>
          <p:nvPr/>
        </p:nvGrpSpPr>
        <p:grpSpPr>
          <a:xfrm>
            <a:off x="2624630" y="4671117"/>
            <a:ext cx="351871" cy="1169552"/>
            <a:chOff x="2804331" y="5288340"/>
            <a:chExt cx="351871" cy="1169552"/>
          </a:xfrm>
        </p:grpSpPr>
        <p:sp>
          <p:nvSpPr>
            <p:cNvPr id="28" name="TextBox 27"/>
            <p:cNvSpPr txBox="1"/>
            <p:nvPr/>
          </p:nvSpPr>
          <p:spPr>
            <a:xfrm>
              <a:off x="2827867" y="5288340"/>
              <a:ext cx="328335" cy="584776"/>
            </a:xfrm>
            <a:prstGeom prst="rect">
              <a:avLst/>
            </a:prstGeom>
            <a:noFill/>
          </p:spPr>
          <p:txBody>
            <a:bodyPr wrap="none" rtlCol="0">
              <a:spAutoFit/>
            </a:bodyPr>
            <a:lstStyle/>
            <a:p>
              <a:r>
                <a:rPr lang="en-US" sz="3200" dirty="0" smtClean="0"/>
                <a:t>•</a:t>
              </a:r>
            </a:p>
          </p:txBody>
        </p:sp>
        <p:sp>
          <p:nvSpPr>
            <p:cNvPr id="29" name="TextBox 28"/>
            <p:cNvSpPr txBox="1"/>
            <p:nvPr/>
          </p:nvSpPr>
          <p:spPr>
            <a:xfrm>
              <a:off x="2816099" y="5580728"/>
              <a:ext cx="328335" cy="584776"/>
            </a:xfrm>
            <a:prstGeom prst="rect">
              <a:avLst/>
            </a:prstGeom>
            <a:noFill/>
          </p:spPr>
          <p:txBody>
            <a:bodyPr wrap="none" rtlCol="0">
              <a:spAutoFit/>
            </a:bodyPr>
            <a:lstStyle/>
            <a:p>
              <a:r>
                <a:rPr lang="en-US" sz="3200" dirty="0" smtClean="0"/>
                <a:t>•</a:t>
              </a:r>
            </a:p>
          </p:txBody>
        </p:sp>
        <p:sp>
          <p:nvSpPr>
            <p:cNvPr id="30" name="TextBox 29"/>
            <p:cNvSpPr txBox="1"/>
            <p:nvPr/>
          </p:nvSpPr>
          <p:spPr>
            <a:xfrm>
              <a:off x="2804331" y="5873116"/>
              <a:ext cx="328335" cy="584776"/>
            </a:xfrm>
            <a:prstGeom prst="rect">
              <a:avLst/>
            </a:prstGeom>
            <a:noFill/>
          </p:spPr>
          <p:txBody>
            <a:bodyPr wrap="none" rtlCol="0">
              <a:spAutoFit/>
            </a:bodyPr>
            <a:lstStyle/>
            <a:p>
              <a:r>
                <a:rPr lang="en-US" sz="3200" dirty="0" smtClean="0"/>
                <a:t>•</a:t>
              </a:r>
            </a:p>
          </p:txBody>
        </p:sp>
      </p:grpSp>
      <p:sp>
        <p:nvSpPr>
          <p:cNvPr id="34" name="TextBox 33"/>
          <p:cNvSpPr txBox="1"/>
          <p:nvPr/>
        </p:nvSpPr>
        <p:spPr>
          <a:xfrm>
            <a:off x="5813107" y="3595994"/>
            <a:ext cx="1311665" cy="646331"/>
          </a:xfrm>
          <a:prstGeom prst="rect">
            <a:avLst/>
          </a:prstGeom>
          <a:noFill/>
        </p:spPr>
        <p:txBody>
          <a:bodyPr wrap="none" rtlCol="0">
            <a:spAutoFit/>
          </a:bodyPr>
          <a:lstStyle/>
          <a:p>
            <a:r>
              <a:rPr lang="en-US" dirty="0" smtClean="0">
                <a:solidFill>
                  <a:srgbClr val="FF0000"/>
                </a:solidFill>
              </a:rPr>
              <a:t>Assignment 2</a:t>
            </a:r>
          </a:p>
          <a:p>
            <a:pPr algn="ctr"/>
            <a:r>
              <a:rPr lang="en-US" dirty="0" smtClean="0"/>
              <a:t>     “White”</a:t>
            </a:r>
            <a:endParaRPr lang="en-US" dirty="0"/>
          </a:p>
        </p:txBody>
      </p:sp>
      <p:sp>
        <p:nvSpPr>
          <p:cNvPr id="35" name="TextBox 34"/>
          <p:cNvSpPr txBox="1"/>
          <p:nvPr/>
        </p:nvSpPr>
        <p:spPr>
          <a:xfrm>
            <a:off x="5813107" y="5666993"/>
            <a:ext cx="1311665" cy="646331"/>
          </a:xfrm>
          <a:prstGeom prst="rect">
            <a:avLst/>
          </a:prstGeom>
          <a:noFill/>
        </p:spPr>
        <p:txBody>
          <a:bodyPr wrap="none" rtlCol="0">
            <a:spAutoFit/>
          </a:bodyPr>
          <a:lstStyle/>
          <a:p>
            <a:r>
              <a:rPr lang="en-US" dirty="0" smtClean="0">
                <a:solidFill>
                  <a:srgbClr val="FF0000"/>
                </a:solidFill>
              </a:rPr>
              <a:t>Assignment 3</a:t>
            </a:r>
          </a:p>
          <a:p>
            <a:pPr algn="ctr"/>
            <a:r>
              <a:rPr lang="en-US" dirty="0" smtClean="0"/>
              <a:t>     “White”</a:t>
            </a:r>
            <a:endParaRPr lang="en-US" dirty="0"/>
          </a:p>
        </p:txBody>
      </p:sp>
      <p:sp>
        <p:nvSpPr>
          <p:cNvPr id="31" name="TextBox 30"/>
          <p:cNvSpPr txBox="1"/>
          <p:nvPr/>
        </p:nvSpPr>
        <p:spPr>
          <a:xfrm>
            <a:off x="7374885" y="2852272"/>
            <a:ext cx="651515" cy="369332"/>
          </a:xfrm>
          <a:prstGeom prst="rect">
            <a:avLst/>
          </a:prstGeom>
          <a:noFill/>
        </p:spPr>
        <p:txBody>
          <a:bodyPr wrap="none" rtlCol="0">
            <a:spAutoFit/>
          </a:bodyPr>
          <a:lstStyle/>
          <a:p>
            <a:r>
              <a:rPr lang="en-US" dirty="0" smtClean="0"/>
              <a:t>Alice</a:t>
            </a:r>
            <a:endParaRPr lang="en-US" dirty="0"/>
          </a:p>
        </p:txBody>
      </p:sp>
      <p:sp>
        <p:nvSpPr>
          <p:cNvPr id="32" name="TextBox 31"/>
          <p:cNvSpPr txBox="1"/>
          <p:nvPr/>
        </p:nvSpPr>
        <p:spPr>
          <a:xfrm>
            <a:off x="7374885" y="4640846"/>
            <a:ext cx="557402" cy="369332"/>
          </a:xfrm>
          <a:prstGeom prst="rect">
            <a:avLst/>
          </a:prstGeom>
          <a:noFill/>
        </p:spPr>
        <p:txBody>
          <a:bodyPr wrap="none" rtlCol="0">
            <a:spAutoFit/>
          </a:bodyPr>
          <a:lstStyle/>
          <a:p>
            <a:r>
              <a:rPr lang="en-US" dirty="0" smtClean="0"/>
              <a:t>Bob</a:t>
            </a:r>
            <a:endParaRPr lang="en-US" dirty="0"/>
          </a:p>
        </p:txBody>
      </p:sp>
      <p:sp>
        <p:nvSpPr>
          <p:cNvPr id="33" name="TextBox 32"/>
          <p:cNvSpPr txBox="1"/>
          <p:nvPr/>
        </p:nvSpPr>
        <p:spPr>
          <a:xfrm>
            <a:off x="7311385" y="6251295"/>
            <a:ext cx="717564" cy="369332"/>
          </a:xfrm>
          <a:prstGeom prst="rect">
            <a:avLst/>
          </a:prstGeom>
          <a:noFill/>
        </p:spPr>
        <p:txBody>
          <a:bodyPr wrap="none" rtlCol="0">
            <a:spAutoFit/>
          </a:bodyPr>
          <a:lstStyle/>
          <a:p>
            <a:r>
              <a:rPr lang="en-US" dirty="0" smtClean="0"/>
              <a:t>David</a:t>
            </a:r>
            <a:endParaRPr lang="en-US" dirty="0"/>
          </a:p>
        </p:txBody>
      </p:sp>
      <p:sp>
        <p:nvSpPr>
          <p:cNvPr id="36" name="TextBox 35"/>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Tree>
    <p:extLst>
      <p:ext uri="{BB962C8B-B14F-4D97-AF65-F5344CB8AC3E}">
        <p14:creationId xmlns:p14="http://schemas.microsoft.com/office/powerpoint/2010/main" val="42367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90814" y="743967"/>
            <a:ext cx="1919772" cy="6522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Build HIT</a:t>
            </a:r>
            <a:endParaRPr lang="en-US" sz="2000" dirty="0"/>
          </a:p>
        </p:txBody>
      </p:sp>
      <p:sp>
        <p:nvSpPr>
          <p:cNvPr id="3" name="Rounded Rectangle 2"/>
          <p:cNvSpPr/>
          <p:nvPr/>
        </p:nvSpPr>
        <p:spPr>
          <a:xfrm>
            <a:off x="1890815" y="1597123"/>
            <a:ext cx="1919772" cy="6522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Test HIT</a:t>
            </a:r>
            <a:endParaRPr lang="en-US" sz="2000" dirty="0"/>
          </a:p>
        </p:txBody>
      </p:sp>
      <p:sp>
        <p:nvSpPr>
          <p:cNvPr id="4" name="Rounded Rectangle 3"/>
          <p:cNvSpPr/>
          <p:nvPr/>
        </p:nvSpPr>
        <p:spPr>
          <a:xfrm>
            <a:off x="1890814" y="2915354"/>
            <a:ext cx="1919772" cy="6522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Post HIT</a:t>
            </a:r>
            <a:endParaRPr lang="en-US" sz="2000" dirty="0"/>
          </a:p>
        </p:txBody>
      </p:sp>
      <p:sp>
        <p:nvSpPr>
          <p:cNvPr id="5" name="Rounded Rectangle 4"/>
          <p:cNvSpPr/>
          <p:nvPr/>
        </p:nvSpPr>
        <p:spPr>
          <a:xfrm>
            <a:off x="1890813" y="5558402"/>
            <a:ext cx="1919772" cy="6464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Reject or Approve HIT</a:t>
            </a:r>
            <a:endParaRPr lang="en-US" sz="2000" dirty="0"/>
          </a:p>
        </p:txBody>
      </p:sp>
      <p:sp>
        <p:nvSpPr>
          <p:cNvPr id="6" name="Rounded Rectangle 5"/>
          <p:cNvSpPr/>
          <p:nvPr/>
        </p:nvSpPr>
        <p:spPr>
          <a:xfrm>
            <a:off x="5575299" y="1597123"/>
            <a:ext cx="1919772" cy="652299"/>
          </a:xfrm>
          <a:prstGeom prst="roundRect">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Search for </a:t>
            </a:r>
            <a:r>
              <a:rPr lang="en-US" sz="2000" dirty="0" err="1" smtClean="0"/>
              <a:t>HITs</a:t>
            </a:r>
            <a:endParaRPr lang="en-US" sz="2000" dirty="0"/>
          </a:p>
        </p:txBody>
      </p:sp>
      <p:sp>
        <p:nvSpPr>
          <p:cNvPr id="7" name="Rounded Rectangle 6"/>
          <p:cNvSpPr/>
          <p:nvPr/>
        </p:nvSpPr>
        <p:spPr>
          <a:xfrm>
            <a:off x="5575299" y="2915354"/>
            <a:ext cx="1919772" cy="652299"/>
          </a:xfrm>
          <a:prstGeom prst="roundRect">
            <a:avLst/>
          </a:prstGeom>
          <a:solidFill>
            <a:srgbClr val="B38807"/>
          </a:solidFill>
          <a:ln w="38100" cap="flat" cmpd="sng" algn="ctr">
            <a:solidFill>
              <a:schemeClr val="accent1">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Accept HIT</a:t>
            </a:r>
            <a:endParaRPr lang="en-US" sz="2000" dirty="0"/>
          </a:p>
        </p:txBody>
      </p:sp>
      <p:sp>
        <p:nvSpPr>
          <p:cNvPr id="8" name="Rounded Rectangle 7"/>
          <p:cNvSpPr/>
          <p:nvPr/>
        </p:nvSpPr>
        <p:spPr>
          <a:xfrm>
            <a:off x="5575299" y="4218548"/>
            <a:ext cx="1919772" cy="658307"/>
          </a:xfrm>
          <a:prstGeom prst="roundRect">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 work</a:t>
            </a:r>
            <a:endParaRPr lang="en-US" sz="2000" dirty="0"/>
          </a:p>
        </p:txBody>
      </p:sp>
      <p:sp>
        <p:nvSpPr>
          <p:cNvPr id="9" name="Rounded Rectangle 8"/>
          <p:cNvSpPr/>
          <p:nvPr/>
        </p:nvSpPr>
        <p:spPr>
          <a:xfrm>
            <a:off x="5575299" y="5558402"/>
            <a:ext cx="1919772" cy="646423"/>
          </a:xfrm>
          <a:prstGeom prst="roundRect">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Submit HIT</a:t>
            </a:r>
            <a:endParaRPr lang="en-US" sz="2000" dirty="0"/>
          </a:p>
        </p:txBody>
      </p:sp>
      <p:sp>
        <p:nvSpPr>
          <p:cNvPr id="11" name="Circular Arrow 10"/>
          <p:cNvSpPr/>
          <p:nvPr/>
        </p:nvSpPr>
        <p:spPr>
          <a:xfrm rot="16200000" flipV="1">
            <a:off x="3547720" y="1053356"/>
            <a:ext cx="853155" cy="886679"/>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16200000" flipH="1">
            <a:off x="1288832" y="1053354"/>
            <a:ext cx="853157" cy="886681"/>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wn Arrow 12"/>
          <p:cNvSpPr/>
          <p:nvPr/>
        </p:nvSpPr>
        <p:spPr>
          <a:xfrm>
            <a:off x="2686361" y="2402560"/>
            <a:ext cx="211745" cy="3965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6440622" y="2400940"/>
            <a:ext cx="211745" cy="396537"/>
          </a:xfrm>
          <a:prstGeom prst="downArrow">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6440622" y="3683780"/>
            <a:ext cx="211745" cy="396537"/>
          </a:xfrm>
          <a:prstGeom prst="downArrow">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6452315" y="5009075"/>
            <a:ext cx="211745" cy="396537"/>
          </a:xfrm>
          <a:prstGeom prst="downArrow">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4038227" y="3123843"/>
            <a:ext cx="1274598" cy="2381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flipH="1">
            <a:off x="4038227" y="5797677"/>
            <a:ext cx="1274598" cy="238132"/>
          </a:xfrm>
          <a:prstGeom prst="rightArrow">
            <a:avLst/>
          </a:prstGeom>
          <a:solidFill>
            <a:srgbClr val="B388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076590" y="162867"/>
            <a:ext cx="1467068" cy="461665"/>
          </a:xfrm>
          <a:prstGeom prst="rect">
            <a:avLst/>
          </a:prstGeom>
          <a:noFill/>
        </p:spPr>
        <p:txBody>
          <a:bodyPr wrap="none" rtlCol="0">
            <a:spAutoFit/>
          </a:bodyPr>
          <a:lstStyle/>
          <a:p>
            <a:r>
              <a:rPr lang="en-US" sz="2400" u="sng" dirty="0" smtClean="0">
                <a:solidFill>
                  <a:schemeClr val="accent1">
                    <a:lumMod val="75000"/>
                  </a:schemeClr>
                </a:solidFill>
              </a:rPr>
              <a:t>Requester</a:t>
            </a:r>
            <a:endParaRPr lang="en-US" sz="2400" u="sng" dirty="0">
              <a:solidFill>
                <a:schemeClr val="accent1">
                  <a:lumMod val="75000"/>
                </a:schemeClr>
              </a:solidFill>
            </a:endParaRPr>
          </a:p>
        </p:txBody>
      </p:sp>
      <p:sp>
        <p:nvSpPr>
          <p:cNvPr id="21" name="TextBox 20"/>
          <p:cNvSpPr txBox="1"/>
          <p:nvPr/>
        </p:nvSpPr>
        <p:spPr>
          <a:xfrm>
            <a:off x="5848152" y="162867"/>
            <a:ext cx="1184940" cy="461665"/>
          </a:xfrm>
          <a:prstGeom prst="rect">
            <a:avLst/>
          </a:prstGeom>
          <a:noFill/>
        </p:spPr>
        <p:txBody>
          <a:bodyPr wrap="none" rtlCol="0">
            <a:spAutoFit/>
          </a:bodyPr>
          <a:lstStyle/>
          <a:p>
            <a:r>
              <a:rPr lang="en-US" sz="2400" u="sng" dirty="0" smtClean="0">
                <a:solidFill>
                  <a:srgbClr val="B38807"/>
                </a:solidFill>
              </a:rPr>
              <a:t>Worker</a:t>
            </a:r>
            <a:endParaRPr lang="en-US" sz="2400" u="sng" dirty="0">
              <a:solidFill>
                <a:srgbClr val="B38807"/>
              </a:solidFill>
            </a:endParaRPr>
          </a:p>
        </p:txBody>
      </p:sp>
      <p:sp>
        <p:nvSpPr>
          <p:cNvPr id="22" name="TextBox 21"/>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Tree>
    <p:extLst>
      <p:ext uri="{BB962C8B-B14F-4D97-AF65-F5344CB8AC3E}">
        <p14:creationId xmlns:p14="http://schemas.microsoft.com/office/powerpoint/2010/main" val="38350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7251" y="1447800"/>
            <a:ext cx="8387715" cy="4933950"/>
          </a:xfrm>
        </p:spPr>
        <p:txBody>
          <a:bodyPr>
            <a:normAutofit fontScale="92500" lnSpcReduction="10000"/>
          </a:bodyPr>
          <a:lstStyle/>
          <a:p>
            <a:pPr marL="0" indent="0">
              <a:buNone/>
            </a:pPr>
            <a:r>
              <a:rPr lang="en-US" sz="3000" dirty="0" smtClean="0"/>
              <a:t>R</a:t>
            </a:r>
            <a:r>
              <a:rPr lang="en-US" dirty="0" smtClean="0"/>
              <a:t>equester is only limited by $ in account.</a:t>
            </a:r>
          </a:p>
          <a:p>
            <a:pPr marL="0" indent="0">
              <a:buNone/>
            </a:pPr>
            <a:endParaRPr lang="en-US" dirty="0" smtClean="0"/>
          </a:p>
          <a:p>
            <a:pPr marL="0" indent="0">
              <a:buNone/>
            </a:pPr>
            <a:r>
              <a:rPr lang="en-US" dirty="0" smtClean="0"/>
              <a:t>You cannot ask for work without having the $ to pay for it.</a:t>
            </a:r>
          </a:p>
          <a:p>
            <a:pPr marL="0" indent="0">
              <a:buNone/>
            </a:pPr>
            <a:endParaRPr lang="en-US" dirty="0"/>
          </a:p>
          <a:p>
            <a:pPr marL="0" indent="0">
              <a:buNone/>
            </a:pPr>
            <a:r>
              <a:rPr lang="en-US" dirty="0" smtClean="0"/>
              <a:t>Amazon </a:t>
            </a:r>
            <a:r>
              <a:rPr lang="en-US" dirty="0" smtClean="0"/>
              <a:t>charges requesters 10</a:t>
            </a:r>
            <a:r>
              <a:rPr lang="en-US" dirty="0" smtClean="0"/>
              <a:t>% or $.005 / assignment</a:t>
            </a:r>
            <a:endParaRPr lang="en-US" dirty="0" smtClean="0"/>
          </a:p>
          <a:p>
            <a:pPr marL="0" indent="0">
              <a:buNone/>
            </a:pPr>
            <a:endParaRPr lang="en-US" dirty="0" smtClean="0"/>
          </a:p>
          <a:p>
            <a:pPr marL="0" indent="0">
              <a:buNone/>
            </a:pPr>
            <a:r>
              <a:rPr lang="en-US" dirty="0" smtClean="0"/>
              <a:t>A HIT </a:t>
            </a:r>
            <a:r>
              <a:rPr lang="en-US" dirty="0" smtClean="0"/>
              <a:t>completes when it expires or all assignments are completed</a:t>
            </a:r>
          </a:p>
        </p:txBody>
      </p:sp>
      <p:sp>
        <p:nvSpPr>
          <p:cNvPr id="4" name="TextBox 3"/>
          <p:cNvSpPr txBox="1"/>
          <p:nvPr/>
        </p:nvSpPr>
        <p:spPr>
          <a:xfrm>
            <a:off x="1922091" y="0"/>
            <a:ext cx="4098110" cy="1200329"/>
          </a:xfrm>
          <a:prstGeom prst="rect">
            <a:avLst/>
          </a:prstGeom>
          <a:solidFill>
            <a:schemeClr val="bg1">
              <a:lumMod val="75000"/>
            </a:schemeClr>
          </a:solidFill>
          <a:ln>
            <a:noFill/>
          </a:ln>
        </p:spPr>
        <p:txBody>
          <a:bodyPr wrap="none" rtlCol="0">
            <a:spAutoFit/>
          </a:bodyPr>
          <a:lstStyle/>
          <a:p>
            <a:r>
              <a:rPr lang="en-US" sz="7200" dirty="0" smtClean="0"/>
              <a:t>miscellany</a:t>
            </a:r>
            <a:endParaRPr lang="en-US" sz="7200" baseline="-25000" dirty="0"/>
          </a:p>
        </p:txBody>
      </p:sp>
    </p:spTree>
    <p:extLst>
      <p:ext uri="{BB962C8B-B14F-4D97-AF65-F5344CB8AC3E}">
        <p14:creationId xmlns:p14="http://schemas.microsoft.com/office/powerpoint/2010/main" val="3875349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dirty="0" smtClean="0"/>
              <a:t>Pay rate can affect quantity of work</a:t>
            </a:r>
          </a:p>
          <a:p>
            <a:pPr marL="0" indent="0">
              <a:buNone/>
            </a:pPr>
            <a:r>
              <a:rPr lang="en-US" dirty="0" smtClean="0"/>
              <a:t>Pay rate does not have a big impact on </a:t>
            </a:r>
            <a:r>
              <a:rPr lang="en-US" dirty="0" smtClean="0"/>
              <a:t>quality</a:t>
            </a:r>
            <a:endParaRPr lang="en-US" dirty="0" smtClean="0"/>
          </a:p>
        </p:txBody>
      </p:sp>
      <p:pic>
        <p:nvPicPr>
          <p:cNvPr id="4" name="Content Placeholder 7" descr="TFncompXdiffXpay.png"/>
          <p:cNvPicPr>
            <a:picLocks noChangeAspect="1"/>
          </p:cNvPicPr>
          <p:nvPr/>
        </p:nvPicPr>
        <p:blipFill>
          <a:blip r:embed="rId2"/>
          <a:srcRect l="-4839" r="-4839"/>
          <a:stretch>
            <a:fillRect/>
          </a:stretch>
        </p:blipFill>
        <p:spPr>
          <a:xfrm>
            <a:off x="914400" y="3039075"/>
            <a:ext cx="3885920" cy="3056924"/>
          </a:xfrm>
          <a:prstGeom prst="rect">
            <a:avLst/>
          </a:prstGeom>
        </p:spPr>
      </p:pic>
      <p:pic>
        <p:nvPicPr>
          <p:cNvPr id="5" name="Content Placeholder 6" descr="TFaccXdiffXpay.png"/>
          <p:cNvPicPr>
            <a:picLocks noChangeAspect="1"/>
          </p:cNvPicPr>
          <p:nvPr/>
        </p:nvPicPr>
        <p:blipFill>
          <a:blip r:embed="rId3"/>
          <a:srcRect l="-105" r="-105"/>
          <a:stretch>
            <a:fillRect/>
          </a:stretch>
        </p:blipFill>
        <p:spPr>
          <a:xfrm>
            <a:off x="4704016" y="2962876"/>
            <a:ext cx="3982783" cy="3133123"/>
          </a:xfrm>
          <a:prstGeom prst="rect">
            <a:avLst/>
          </a:prstGeom>
        </p:spPr>
      </p:pic>
      <p:sp>
        <p:nvSpPr>
          <p:cNvPr id="6" name="TextBox 5"/>
          <p:cNvSpPr txBox="1"/>
          <p:nvPr/>
        </p:nvSpPr>
        <p:spPr>
          <a:xfrm>
            <a:off x="2161602" y="5911333"/>
            <a:ext cx="1326004" cy="369332"/>
          </a:xfrm>
          <a:prstGeom prst="rect">
            <a:avLst/>
          </a:prstGeom>
          <a:solidFill>
            <a:schemeClr val="bg1"/>
          </a:solidFill>
        </p:spPr>
        <p:txBody>
          <a:bodyPr wrap="none" rtlCol="0">
            <a:spAutoFit/>
          </a:bodyPr>
          <a:lstStyle/>
          <a:p>
            <a:r>
              <a:rPr lang="en-US" dirty="0" smtClean="0"/>
              <a:t>Pay per Task</a:t>
            </a:r>
            <a:endParaRPr lang="en-US" dirty="0"/>
          </a:p>
        </p:txBody>
      </p:sp>
      <p:sp>
        <p:nvSpPr>
          <p:cNvPr id="7" name="TextBox 6"/>
          <p:cNvSpPr txBox="1"/>
          <p:nvPr/>
        </p:nvSpPr>
        <p:spPr>
          <a:xfrm>
            <a:off x="6052696" y="5911333"/>
            <a:ext cx="1326004" cy="369332"/>
          </a:xfrm>
          <a:prstGeom prst="rect">
            <a:avLst/>
          </a:prstGeom>
          <a:solidFill>
            <a:schemeClr val="bg1"/>
          </a:solidFill>
        </p:spPr>
        <p:txBody>
          <a:bodyPr wrap="none" rtlCol="0">
            <a:spAutoFit/>
          </a:bodyPr>
          <a:lstStyle/>
          <a:p>
            <a:r>
              <a:rPr lang="en-US" dirty="0" smtClean="0"/>
              <a:t>Pay per Task</a:t>
            </a:r>
            <a:endParaRPr lang="en-US" dirty="0"/>
          </a:p>
        </p:txBody>
      </p:sp>
      <p:sp>
        <p:nvSpPr>
          <p:cNvPr id="8" name="TextBox 7"/>
          <p:cNvSpPr txBox="1"/>
          <p:nvPr/>
        </p:nvSpPr>
        <p:spPr>
          <a:xfrm rot="16200000">
            <a:off x="-104589" y="4306037"/>
            <a:ext cx="2573441" cy="338554"/>
          </a:xfrm>
          <a:prstGeom prst="rect">
            <a:avLst/>
          </a:prstGeom>
          <a:solidFill>
            <a:srgbClr val="FFFFFF"/>
          </a:solidFill>
        </p:spPr>
        <p:txBody>
          <a:bodyPr wrap="none" rtlCol="0">
            <a:spAutoFit/>
          </a:bodyPr>
          <a:lstStyle/>
          <a:p>
            <a:r>
              <a:rPr lang="en-US" sz="1600" dirty="0" smtClean="0"/>
              <a:t>Number of Tasks Completed</a:t>
            </a:r>
            <a:endParaRPr lang="en-US" sz="1600" dirty="0"/>
          </a:p>
        </p:txBody>
      </p:sp>
      <p:sp>
        <p:nvSpPr>
          <p:cNvPr id="9" name="TextBox 8"/>
          <p:cNvSpPr txBox="1"/>
          <p:nvPr/>
        </p:nvSpPr>
        <p:spPr>
          <a:xfrm rot="16200000">
            <a:off x="4314236" y="4303348"/>
            <a:ext cx="1048371" cy="369332"/>
          </a:xfrm>
          <a:prstGeom prst="rect">
            <a:avLst/>
          </a:prstGeom>
          <a:solidFill>
            <a:srgbClr val="FFFFFF"/>
          </a:solidFill>
        </p:spPr>
        <p:txBody>
          <a:bodyPr wrap="none" rtlCol="0">
            <a:spAutoFit/>
          </a:bodyPr>
          <a:lstStyle/>
          <a:p>
            <a:r>
              <a:rPr lang="en-US" dirty="0" smtClean="0"/>
              <a:t>Accuracy</a:t>
            </a:r>
            <a:endParaRPr lang="en-US" dirty="0"/>
          </a:p>
        </p:txBody>
      </p:sp>
      <p:sp>
        <p:nvSpPr>
          <p:cNvPr id="11" name="TextBox 10"/>
          <p:cNvSpPr txBox="1"/>
          <p:nvPr/>
        </p:nvSpPr>
        <p:spPr>
          <a:xfrm>
            <a:off x="1922091" y="0"/>
            <a:ext cx="5317097" cy="1200329"/>
          </a:xfrm>
          <a:prstGeom prst="rect">
            <a:avLst/>
          </a:prstGeom>
          <a:solidFill>
            <a:schemeClr val="bg1">
              <a:lumMod val="75000"/>
            </a:schemeClr>
          </a:solidFill>
          <a:ln>
            <a:noFill/>
          </a:ln>
        </p:spPr>
        <p:txBody>
          <a:bodyPr wrap="none" rtlCol="0">
            <a:spAutoFit/>
          </a:bodyPr>
          <a:lstStyle/>
          <a:p>
            <a:r>
              <a:rPr lang="en-US" sz="7200" dirty="0" smtClean="0"/>
              <a:t>How much $?</a:t>
            </a:r>
            <a:endParaRPr lang="en-US" sz="7200" baseline="-25000" dirty="0"/>
          </a:p>
        </p:txBody>
      </p:sp>
      <p:sp>
        <p:nvSpPr>
          <p:cNvPr id="12" name="TextBox 11"/>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4"/>
              </a:rPr>
              <a:t>http://www.slideshare.net/winteram</a:t>
            </a:r>
            <a:endParaRPr lang="en-US" dirty="0"/>
          </a:p>
        </p:txBody>
      </p:sp>
    </p:spTree>
    <p:extLst>
      <p:ext uri="{BB962C8B-B14F-4D97-AF65-F5344CB8AC3E}">
        <p14:creationId xmlns:p14="http://schemas.microsoft.com/office/powerpoint/2010/main" val="2145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700"/>
            <a:ext cx="8216646" cy="581833"/>
          </a:xfrm>
        </p:spPr>
        <p:txBody>
          <a:bodyPr>
            <a:normAutofit fontScale="90000"/>
          </a:bodyPr>
          <a:lstStyle/>
          <a:p>
            <a:r>
              <a:rPr lang="en-US" dirty="0" smtClean="0"/>
              <a:t>Completion Time</a:t>
            </a:r>
            <a:endParaRPr lang="en-US" dirty="0"/>
          </a:p>
        </p:txBody>
      </p:sp>
      <p:sp>
        <p:nvSpPr>
          <p:cNvPr id="4" name="Content Placeholder 3"/>
          <p:cNvSpPr>
            <a:spLocks noGrp="1"/>
          </p:cNvSpPr>
          <p:nvPr>
            <p:ph sz="quarter" idx="1"/>
          </p:nvPr>
        </p:nvSpPr>
        <p:spPr>
          <a:xfrm>
            <a:off x="457200" y="1485900"/>
            <a:ext cx="4174998" cy="4267200"/>
          </a:xfrm>
        </p:spPr>
        <p:txBody>
          <a:bodyPr>
            <a:normAutofit fontScale="85000" lnSpcReduction="10000"/>
          </a:bodyPr>
          <a:lstStyle/>
          <a:p>
            <a:pPr marL="0" indent="0">
              <a:buNone/>
            </a:pPr>
            <a:r>
              <a:rPr lang="en-US" dirty="0" smtClean="0"/>
              <a:t>3, 6-question multiple choice surveys</a:t>
            </a:r>
          </a:p>
          <a:p>
            <a:pPr marL="0" indent="0">
              <a:buNone/>
            </a:pPr>
            <a:endParaRPr lang="en-US" dirty="0" smtClean="0"/>
          </a:p>
          <a:p>
            <a:pPr marL="0" indent="0">
              <a:buNone/>
            </a:pPr>
            <a:r>
              <a:rPr lang="en-US" dirty="0" smtClean="0"/>
              <a:t>Launched </a:t>
            </a:r>
            <a:r>
              <a:rPr lang="en-US" dirty="0" smtClean="0"/>
              <a:t>same time of day, day of week</a:t>
            </a:r>
          </a:p>
          <a:p>
            <a:pPr marL="0" indent="0">
              <a:buNone/>
            </a:pPr>
            <a:r>
              <a:rPr lang="en-US" dirty="0" smtClean="0"/>
              <a:t>$0.01, $0.03, $0.05</a:t>
            </a:r>
          </a:p>
          <a:p>
            <a:pPr marL="0" indent="0">
              <a:buNone/>
            </a:pPr>
            <a:endParaRPr lang="en-US" dirty="0" smtClean="0"/>
          </a:p>
          <a:p>
            <a:pPr marL="0" indent="0">
              <a:buNone/>
            </a:pPr>
            <a:r>
              <a:rPr lang="en-US" dirty="0" smtClean="0"/>
              <a:t>Past </a:t>
            </a:r>
            <a:r>
              <a:rPr lang="en-US" dirty="0" smtClean="0"/>
              <a:t>a threshold, pay rate does not increase speed</a:t>
            </a:r>
          </a:p>
          <a:p>
            <a:pPr marL="0" indent="0">
              <a:buNone/>
            </a:pPr>
            <a:endParaRPr lang="en-US" dirty="0" smtClean="0"/>
          </a:p>
          <a:p>
            <a:pPr marL="0" indent="0">
              <a:buNone/>
            </a:pPr>
            <a:r>
              <a:rPr lang="en-US" dirty="0" smtClean="0"/>
              <a:t>Start </a:t>
            </a:r>
            <a:r>
              <a:rPr lang="en-US" dirty="0" smtClean="0"/>
              <a:t>with low pay rate work up</a:t>
            </a:r>
            <a:endParaRPr lang="en-US" dirty="0"/>
          </a:p>
        </p:txBody>
      </p:sp>
      <p:pic>
        <p:nvPicPr>
          <p:cNvPr id="11" name="Content Placeholder 10" descr="completionTimes.pdf"/>
          <p:cNvPicPr>
            <a:picLocks noGrp="1" noChangeAspect="1"/>
          </p:cNvPicPr>
          <p:nvPr>
            <p:ph sz="quarter" idx="2"/>
          </p:nvPr>
        </p:nvPicPr>
        <p:blipFill>
          <a:blip r:embed="rId2"/>
          <a:srcRect t="1340" b="-620"/>
          <a:stretch>
            <a:fillRect/>
          </a:stretch>
        </p:blipFill>
        <p:spPr>
          <a:xfrm>
            <a:off x="4570519" y="1750232"/>
            <a:ext cx="4573481" cy="3405967"/>
          </a:xfrm>
        </p:spPr>
      </p:pic>
      <p:sp>
        <p:nvSpPr>
          <p:cNvPr id="5" name="TextBox 4"/>
          <p:cNvSpPr txBox="1"/>
          <p:nvPr/>
        </p:nvSpPr>
        <p:spPr>
          <a:xfrm>
            <a:off x="194589" y="6394445"/>
            <a:ext cx="8340104" cy="369332"/>
          </a:xfrm>
          <a:prstGeom prst="rect">
            <a:avLst/>
          </a:prstGeom>
          <a:noFill/>
        </p:spPr>
        <p:txBody>
          <a:bodyPr wrap="none" rtlCol="0">
            <a:spAutoFit/>
          </a:bodyPr>
          <a:lstStyle/>
          <a:p>
            <a:r>
              <a:rPr lang="en-US" dirty="0" smtClean="0"/>
              <a:t>Slide adapted from Winter Mason’s presentation: </a:t>
            </a:r>
            <a:r>
              <a:rPr lang="en-US" dirty="0" smtClean="0">
                <a:hlinkClick r:id="rId3"/>
              </a:rPr>
              <a:t>http://www.slideshare.net/winteram</a:t>
            </a:r>
            <a:endParaRPr lang="en-US" dirty="0"/>
          </a:p>
        </p:txBody>
      </p:sp>
    </p:spTree>
    <p:extLst>
      <p:ext uri="{BB962C8B-B14F-4D97-AF65-F5344CB8AC3E}">
        <p14:creationId xmlns:p14="http://schemas.microsoft.com/office/powerpoint/2010/main" val="21157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6504" y="990600"/>
            <a:ext cx="4800600" cy="4109314"/>
          </a:xfrm>
          <a:prstGeom prst="rect">
            <a:avLst/>
          </a:prstGeom>
          <a:ln>
            <a:noFill/>
          </a:ln>
          <a:effectLst>
            <a:outerShdw blurRad="292100" dist="139700" dir="2700000" algn="tl" rotWithShape="0">
              <a:srgbClr val="333333">
                <a:alpha val="65000"/>
              </a:srgbClr>
            </a:outerShdw>
          </a:effectLst>
        </p:spPr>
      </p:pic>
      <p:pic>
        <p:nvPicPr>
          <p:cNvPr id="3076" name="Picture 4" descr="C:\Users\Gary\Documents\Presentations\Research on a shoestring\mechanicalturk.jpg"/>
          <p:cNvPicPr>
            <a:picLocks noChangeAspect="1" noChangeArrowheads="1"/>
          </p:cNvPicPr>
          <p:nvPr/>
        </p:nvPicPr>
        <p:blipFill>
          <a:blip r:embed="rId4" cstate="print"/>
          <a:srcRect/>
          <a:stretch>
            <a:fillRect/>
          </a:stretch>
        </p:blipFill>
        <p:spPr bwMode="auto">
          <a:xfrm>
            <a:off x="5029200" y="62386"/>
            <a:ext cx="3886200" cy="3364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02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86907"/>
          </a:xfrm>
        </p:spPr>
        <p:txBody>
          <a:bodyPr/>
          <a:lstStyle/>
          <a:p>
            <a:r>
              <a:rPr lang="en-US" dirty="0" err="1" smtClean="0"/>
              <a:t>Turker</a:t>
            </a:r>
            <a:r>
              <a:rPr lang="en-US" dirty="0" smtClean="0"/>
              <a:t> Community</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Reputation </a:t>
            </a:r>
            <a:r>
              <a:rPr lang="en-US" dirty="0" smtClean="0"/>
              <a:t>of Workers is given by approval rating</a:t>
            </a:r>
          </a:p>
          <a:p>
            <a:pPr marL="457200" lvl="1" indent="0">
              <a:buNone/>
            </a:pPr>
            <a:r>
              <a:rPr lang="en-US" sz="2600" dirty="0" smtClean="0"/>
              <a:t>Requesters can reject work</a:t>
            </a:r>
          </a:p>
          <a:p>
            <a:pPr marL="457200" lvl="1" indent="0">
              <a:buNone/>
            </a:pPr>
            <a:r>
              <a:rPr lang="en-US" sz="2600" dirty="0" smtClean="0"/>
              <a:t>Requesters can refuse workers with low approval </a:t>
            </a:r>
            <a:r>
              <a:rPr lang="en-US" sz="2600" dirty="0" smtClean="0"/>
              <a:t>rates</a:t>
            </a:r>
          </a:p>
          <a:p>
            <a:pPr marL="457200" lvl="1" indent="0">
              <a:buNone/>
            </a:pPr>
            <a:r>
              <a:rPr lang="en-US" sz="2600" dirty="0" smtClean="0"/>
              <a:t>Workers can also rate requesters (stay tuned)</a:t>
            </a:r>
            <a:endParaRPr lang="en-US" sz="2600" dirty="0" smtClean="0"/>
          </a:p>
        </p:txBody>
      </p:sp>
    </p:spTree>
    <p:extLst>
      <p:ext uri="{BB962C8B-B14F-4D97-AF65-F5344CB8AC3E}">
        <p14:creationId xmlns:p14="http://schemas.microsoft.com/office/powerpoint/2010/main" val="2449827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noChangeAspect="1"/>
          </p:cNvPicPr>
          <p:nvPr>
            <p:ph sz="half" idx="4294967295"/>
          </p:nvPr>
        </p:nvPicPr>
        <p:blipFill>
          <a:blip r:embed="rId3"/>
          <a:srcRect t="-59027" b="-59027"/>
          <a:stretch>
            <a:fillRect/>
          </a:stretch>
        </p:blipFill>
        <p:spPr>
          <a:xfrm>
            <a:off x="0" y="1676400"/>
            <a:ext cx="4422648" cy="5403235"/>
          </a:xfrm>
          <a:prstGeom prst="rect">
            <a:avLst/>
          </a:prstGeom>
        </p:spPr>
      </p:pic>
      <p:pic>
        <p:nvPicPr>
          <p:cNvPr id="14338" name="Picture 2" descr="http://tourshereandthere.files.wordpress.com/2012/05/crowd-702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33800" cy="2224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0" y="50292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9151"/>
          <a:stretch/>
        </p:blipFill>
        <p:spPr bwMode="auto">
          <a:xfrm>
            <a:off x="1" y="1285876"/>
            <a:ext cx="4724400" cy="312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57300"/>
            <a:ext cx="45148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4638675"/>
            <a:ext cx="23431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0"/>
            <a:ext cx="2948115" cy="1200329"/>
          </a:xfrm>
          <a:prstGeom prst="rect">
            <a:avLst/>
          </a:prstGeom>
          <a:solidFill>
            <a:schemeClr val="bg1">
              <a:lumMod val="75000"/>
            </a:schemeClr>
          </a:solidFill>
          <a:ln>
            <a:noFill/>
          </a:ln>
        </p:spPr>
        <p:txBody>
          <a:bodyPr wrap="none" rtlCol="0">
            <a:spAutoFit/>
          </a:bodyPr>
          <a:lstStyle/>
          <a:p>
            <a:r>
              <a:rPr lang="en-US" sz="7200" dirty="0" smtClean="0"/>
              <a:t>Validity</a:t>
            </a:r>
            <a:endParaRPr lang="en-US" sz="7200" baseline="-25000" dirty="0"/>
          </a:p>
        </p:txBody>
      </p:sp>
    </p:spTree>
    <p:extLst>
      <p:ext uri="{BB962C8B-B14F-4D97-AF65-F5344CB8AC3E}">
        <p14:creationId xmlns:p14="http://schemas.microsoft.com/office/powerpoint/2010/main" val="37102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68965" y="146983"/>
            <a:ext cx="8991600" cy="6863417"/>
          </a:xfrm>
          <a:prstGeom prst="rect">
            <a:avLst/>
          </a:prstGeom>
        </p:spPr>
        <p:txBody>
          <a:bodyPr wrap="square">
            <a:spAutoFit/>
          </a:bodyPr>
          <a:lstStyle/>
          <a:p>
            <a:r>
              <a:rPr lang="en-US" sz="1600" dirty="0" smtClean="0"/>
              <a:t>&lt;p&gt;Please enter the code you were provided when you completed answering the questions below:&lt;/p&gt;</a:t>
            </a:r>
          </a:p>
          <a:p>
            <a:r>
              <a:rPr lang="en-US" sz="1600" dirty="0" smtClean="0"/>
              <a:t>&lt;script type='text/</a:t>
            </a:r>
            <a:r>
              <a:rPr lang="en-US" sz="1600" dirty="0" err="1" smtClean="0"/>
              <a:t>javascript</a:t>
            </a:r>
            <a:r>
              <a:rPr lang="en-US" sz="1600" dirty="0" smtClean="0"/>
              <a:t>'&gt;</a:t>
            </a:r>
          </a:p>
          <a:p>
            <a:r>
              <a:rPr lang="en-US" sz="1600" dirty="0" smtClean="0"/>
              <a:t>function </a:t>
            </a:r>
            <a:r>
              <a:rPr lang="en-US" sz="1600" dirty="0" err="1" smtClean="0"/>
              <a:t>getParamFromURL</a:t>
            </a:r>
            <a:r>
              <a:rPr lang="en-US" sz="1600" dirty="0" smtClean="0"/>
              <a:t>( name )</a:t>
            </a:r>
          </a:p>
          <a:p>
            <a:r>
              <a:rPr lang="en-US" sz="1600" dirty="0" smtClean="0"/>
              <a:t>{</a:t>
            </a:r>
          </a:p>
          <a:p>
            <a:r>
              <a:rPr lang="en-US" sz="1600" dirty="0" smtClean="0"/>
              <a:t>  name = </a:t>
            </a:r>
            <a:r>
              <a:rPr lang="en-US" sz="1600" dirty="0" err="1" smtClean="0"/>
              <a:t>name.replace</a:t>
            </a:r>
            <a:r>
              <a:rPr lang="en-US" sz="1600" dirty="0" smtClean="0"/>
              <a:t>(/[\[]/,"\\[").replace(/[\]]/,"\\]");</a:t>
            </a:r>
          </a:p>
          <a:p>
            <a:r>
              <a:rPr lang="en-US" sz="1600" dirty="0" smtClean="0"/>
              <a:t>  </a:t>
            </a:r>
            <a:r>
              <a:rPr lang="en-US" sz="1600" dirty="0" err="1" smtClean="0"/>
              <a:t>var</a:t>
            </a:r>
            <a:r>
              <a:rPr lang="en-US" sz="1600" dirty="0" smtClean="0"/>
              <a:t> </a:t>
            </a:r>
            <a:r>
              <a:rPr lang="en-US" sz="1600" dirty="0" err="1" smtClean="0"/>
              <a:t>regexS</a:t>
            </a:r>
            <a:r>
              <a:rPr lang="en-US" sz="1600" dirty="0" smtClean="0"/>
              <a:t> = "[\?&amp;]"+name+"=([^&amp;#]*)";</a:t>
            </a:r>
          </a:p>
          <a:p>
            <a:r>
              <a:rPr lang="en-US" sz="1600" dirty="0" smtClean="0"/>
              <a:t>  </a:t>
            </a:r>
            <a:r>
              <a:rPr lang="en-US" sz="1600" dirty="0" err="1" smtClean="0"/>
              <a:t>var</a:t>
            </a:r>
            <a:r>
              <a:rPr lang="en-US" sz="1600" dirty="0" smtClean="0"/>
              <a:t> regex = new </a:t>
            </a:r>
            <a:r>
              <a:rPr lang="en-US" sz="1600" dirty="0" err="1" smtClean="0"/>
              <a:t>RegExp</a:t>
            </a:r>
            <a:r>
              <a:rPr lang="en-US" sz="1600" dirty="0" smtClean="0"/>
              <a:t>( </a:t>
            </a:r>
            <a:r>
              <a:rPr lang="en-US" sz="1600" dirty="0" err="1" smtClean="0"/>
              <a:t>regexS</a:t>
            </a:r>
            <a:r>
              <a:rPr lang="en-US" sz="1600" dirty="0" smtClean="0"/>
              <a:t> );</a:t>
            </a:r>
          </a:p>
          <a:p>
            <a:r>
              <a:rPr lang="en-US" sz="1600" dirty="0" smtClean="0"/>
              <a:t>  </a:t>
            </a:r>
            <a:r>
              <a:rPr lang="en-US" sz="1600" dirty="0" err="1" smtClean="0"/>
              <a:t>var</a:t>
            </a:r>
            <a:r>
              <a:rPr lang="en-US" sz="1600" dirty="0" smtClean="0"/>
              <a:t> results = </a:t>
            </a:r>
            <a:r>
              <a:rPr lang="en-US" sz="1600" dirty="0" err="1" smtClean="0"/>
              <a:t>regex.exec</a:t>
            </a:r>
            <a:r>
              <a:rPr lang="en-US" sz="1600" dirty="0" smtClean="0"/>
              <a:t>( </a:t>
            </a:r>
            <a:r>
              <a:rPr lang="en-US" sz="1600" dirty="0" err="1" smtClean="0"/>
              <a:t>window.location.href</a:t>
            </a:r>
            <a:r>
              <a:rPr lang="en-US" sz="1600" dirty="0" smtClean="0"/>
              <a:t> );</a:t>
            </a:r>
          </a:p>
          <a:p>
            <a:r>
              <a:rPr lang="en-US" sz="1600" dirty="0" smtClean="0"/>
              <a:t>  if( results == null )</a:t>
            </a:r>
          </a:p>
          <a:p>
            <a:r>
              <a:rPr lang="en-US" sz="1600" dirty="0" smtClean="0"/>
              <a:t>    return "";</a:t>
            </a:r>
          </a:p>
          <a:p>
            <a:r>
              <a:rPr lang="en-US" sz="1600" dirty="0" smtClean="0"/>
              <a:t>  else</a:t>
            </a:r>
          </a:p>
          <a:p>
            <a:r>
              <a:rPr lang="en-US" sz="1600" dirty="0" smtClean="0"/>
              <a:t>    return results[1];</a:t>
            </a:r>
          </a:p>
          <a:p>
            <a:r>
              <a:rPr lang="en-US" sz="1600" dirty="0" smtClean="0"/>
              <a:t>}</a:t>
            </a:r>
          </a:p>
          <a:p>
            <a:endParaRPr lang="en-US" sz="1600" dirty="0" smtClean="0"/>
          </a:p>
          <a:p>
            <a:r>
              <a:rPr lang="en-US" sz="1600" dirty="0" smtClean="0"/>
              <a:t>//GET PARAMETERS</a:t>
            </a:r>
          </a:p>
          <a:p>
            <a:r>
              <a:rPr lang="en-US" sz="1600" dirty="0" err="1" smtClean="0"/>
              <a:t>var</a:t>
            </a:r>
            <a:r>
              <a:rPr lang="en-US" sz="1600" dirty="0" smtClean="0"/>
              <a:t> </a:t>
            </a:r>
            <a:r>
              <a:rPr lang="en-US" sz="1600" dirty="0" err="1" smtClean="0"/>
              <a:t>usernameFromParamString</a:t>
            </a:r>
            <a:r>
              <a:rPr lang="en-US" sz="1600" dirty="0" smtClean="0"/>
              <a:t> = </a:t>
            </a:r>
            <a:r>
              <a:rPr lang="en-US" sz="1600" dirty="0" err="1" smtClean="0"/>
              <a:t>getParamFromURL</a:t>
            </a:r>
            <a:r>
              <a:rPr lang="en-US" sz="1600" dirty="0" smtClean="0"/>
              <a:t>( '</a:t>
            </a:r>
            <a:r>
              <a:rPr lang="en-US" sz="1600" dirty="0" err="1" smtClean="0"/>
              <a:t>workerId</a:t>
            </a:r>
            <a:r>
              <a:rPr lang="en-US" sz="1600" dirty="0" smtClean="0"/>
              <a:t>' );</a:t>
            </a:r>
          </a:p>
          <a:p>
            <a:r>
              <a:rPr lang="en-US" sz="1600" dirty="0" err="1" smtClean="0"/>
              <a:t>var</a:t>
            </a:r>
            <a:r>
              <a:rPr lang="en-US" sz="1600" dirty="0" smtClean="0"/>
              <a:t> </a:t>
            </a:r>
            <a:r>
              <a:rPr lang="en-US" sz="1600" dirty="0" err="1" smtClean="0"/>
              <a:t>assignmentIdFromParamString</a:t>
            </a:r>
            <a:r>
              <a:rPr lang="en-US" sz="1600" dirty="0" smtClean="0"/>
              <a:t> = </a:t>
            </a:r>
            <a:r>
              <a:rPr lang="en-US" sz="1600" dirty="0" err="1" smtClean="0"/>
              <a:t>getParamFromURL</a:t>
            </a:r>
            <a:r>
              <a:rPr lang="en-US" sz="1600" dirty="0" smtClean="0"/>
              <a:t>( '</a:t>
            </a:r>
            <a:r>
              <a:rPr lang="en-US" sz="1600" dirty="0" err="1" smtClean="0"/>
              <a:t>assignmentId</a:t>
            </a:r>
            <a:r>
              <a:rPr lang="en-US" sz="1600" dirty="0" smtClean="0"/>
              <a:t>' );</a:t>
            </a:r>
          </a:p>
          <a:p>
            <a:r>
              <a:rPr lang="en-US" sz="1600" dirty="0" err="1" smtClean="0"/>
              <a:t>var</a:t>
            </a:r>
            <a:r>
              <a:rPr lang="en-US" sz="1600" dirty="0" smtClean="0"/>
              <a:t> </a:t>
            </a:r>
            <a:r>
              <a:rPr lang="en-US" sz="1600" dirty="0" err="1" smtClean="0"/>
              <a:t>hitIdFromParamString</a:t>
            </a:r>
            <a:r>
              <a:rPr lang="en-US" sz="1600" dirty="0" smtClean="0"/>
              <a:t> = </a:t>
            </a:r>
            <a:r>
              <a:rPr lang="en-US" sz="1600" dirty="0" err="1" smtClean="0"/>
              <a:t>getParamFromURL</a:t>
            </a:r>
            <a:r>
              <a:rPr lang="en-US" sz="1600" dirty="0" smtClean="0"/>
              <a:t>( '</a:t>
            </a:r>
            <a:r>
              <a:rPr lang="en-US" sz="1600" dirty="0" err="1" smtClean="0"/>
              <a:t>hitId</a:t>
            </a:r>
            <a:r>
              <a:rPr lang="en-US" sz="1600" dirty="0" smtClean="0"/>
              <a:t>' );</a:t>
            </a:r>
          </a:p>
          <a:p>
            <a:endParaRPr lang="en-US" sz="1600" dirty="0" smtClean="0"/>
          </a:p>
          <a:p>
            <a:r>
              <a:rPr lang="en-US" sz="1600" dirty="0" smtClean="0"/>
              <a:t>//CREATE AND POST LINK TO REAL HIT</a:t>
            </a:r>
          </a:p>
          <a:p>
            <a:r>
              <a:rPr lang="en-US" sz="1600" dirty="0" err="1" smtClean="0"/>
              <a:t>var</a:t>
            </a:r>
            <a:r>
              <a:rPr lang="en-US" sz="1600" dirty="0" smtClean="0"/>
              <a:t> link = "https://uwmadison.qualtrics.com/SE/?SID=SV_b78uzqEFp9eiGKU&amp;worker=" + </a:t>
            </a:r>
            <a:r>
              <a:rPr lang="en-US" sz="1600" dirty="0" err="1" smtClean="0"/>
              <a:t>usernameFromParamString</a:t>
            </a:r>
            <a:r>
              <a:rPr lang="en-US" sz="1600" dirty="0" smtClean="0"/>
              <a:t> + "&amp;assignment=" + </a:t>
            </a:r>
            <a:r>
              <a:rPr lang="en-US" sz="1600" dirty="0" err="1" smtClean="0"/>
              <a:t>assignmentIdFromParamString</a:t>
            </a:r>
            <a:r>
              <a:rPr lang="en-US" sz="1600" dirty="0" smtClean="0"/>
              <a:t> + "&amp;hit=" + </a:t>
            </a:r>
            <a:r>
              <a:rPr lang="en-US" sz="1600" dirty="0" err="1" smtClean="0"/>
              <a:t>hitIdFromParamString</a:t>
            </a:r>
            <a:r>
              <a:rPr lang="en-US" sz="1600" dirty="0" smtClean="0"/>
              <a:t>;</a:t>
            </a:r>
          </a:p>
          <a:p>
            <a:r>
              <a:rPr lang="en-US" sz="1600" dirty="0" err="1" smtClean="0"/>
              <a:t>document.write</a:t>
            </a:r>
            <a:r>
              <a:rPr lang="en-US" sz="1600" dirty="0" smtClean="0"/>
              <a:t>("&lt;</a:t>
            </a:r>
            <a:r>
              <a:rPr lang="en-US" sz="1600" dirty="0" err="1" smtClean="0"/>
              <a:t>iframe</a:t>
            </a:r>
            <a:r>
              <a:rPr lang="en-US" sz="1600" dirty="0" smtClean="0"/>
              <a:t> </a:t>
            </a:r>
            <a:r>
              <a:rPr lang="en-US" sz="1600" dirty="0" err="1" smtClean="0"/>
              <a:t>src</a:t>
            </a:r>
            <a:r>
              <a:rPr lang="en-US" sz="1600" dirty="0" smtClean="0"/>
              <a:t>=" +link + " width=\"800\" height=\"600\"&gt;&lt;</a:t>
            </a:r>
            <a:r>
              <a:rPr lang="en-US" sz="1600" dirty="0" err="1" smtClean="0"/>
              <a:t>br</a:t>
            </a:r>
            <a:r>
              <a:rPr lang="en-US" sz="1600" dirty="0" smtClean="0"/>
              <a:t>&gt;&lt;/</a:t>
            </a:r>
            <a:r>
              <a:rPr lang="en-US" sz="1600" dirty="0" err="1" smtClean="0"/>
              <a:t>iframe</a:t>
            </a:r>
            <a:r>
              <a:rPr lang="en-US" sz="1600" dirty="0" smtClean="0"/>
              <a:t>&gt;");</a:t>
            </a:r>
          </a:p>
          <a:p>
            <a:endParaRPr lang="en-US" sz="1600" dirty="0" smtClean="0"/>
          </a:p>
          <a:p>
            <a:r>
              <a:rPr lang="en-US" sz="1600" dirty="0" smtClean="0"/>
              <a:t>&lt;/script&gt;</a:t>
            </a:r>
          </a:p>
          <a:p>
            <a:r>
              <a:rPr lang="en-US" sz="1600" dirty="0" smtClean="0"/>
              <a:t>&lt;p&gt;Completion code:&amp;</a:t>
            </a:r>
            <a:r>
              <a:rPr lang="en-US" sz="1600" dirty="0" err="1" smtClean="0"/>
              <a:t>nbsp</a:t>
            </a:r>
            <a:r>
              <a:rPr lang="en-US" sz="1600" dirty="0" smtClean="0"/>
              <a:t>;&lt;input type="text" name="Q2" id="Q2" size="20" /&gt;&lt;/p&gt;</a:t>
            </a:r>
            <a:endParaRPr lang="en-US" sz="1600" dirty="0"/>
          </a:p>
        </p:txBody>
      </p:sp>
    </p:spTree>
    <p:extLst>
      <p:ext uri="{BB962C8B-B14F-4D97-AF65-F5344CB8AC3E}">
        <p14:creationId xmlns:p14="http://schemas.microsoft.com/office/powerpoint/2010/main" val="3552405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2929648" cy="1862048"/>
          </a:xfrm>
          <a:prstGeom prst="rect">
            <a:avLst/>
          </a:prstGeom>
          <a:solidFill>
            <a:schemeClr val="bg1">
              <a:lumMod val="75000"/>
            </a:schemeClr>
          </a:solidFill>
          <a:ln>
            <a:noFill/>
          </a:ln>
        </p:spPr>
        <p:txBody>
          <a:bodyPr wrap="none" rtlCol="0">
            <a:spAutoFit/>
          </a:bodyPr>
          <a:lstStyle/>
          <a:p>
            <a:r>
              <a:rPr lang="en-US" sz="11500" dirty="0" smtClean="0"/>
              <a:t>How</a:t>
            </a:r>
            <a:endParaRPr lang="en-US" sz="11500" baseline="-25000" dirty="0"/>
          </a:p>
        </p:txBody>
      </p:sp>
    </p:spTree>
    <p:extLst>
      <p:ext uri="{BB962C8B-B14F-4D97-AF65-F5344CB8AC3E}">
        <p14:creationId xmlns:p14="http://schemas.microsoft.com/office/powerpoint/2010/main" val="4133785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385" y="1524000"/>
            <a:ext cx="7064755" cy="2739211"/>
          </a:xfrm>
          <a:prstGeom prst="rect">
            <a:avLst/>
          </a:prstGeom>
          <a:noFill/>
        </p:spPr>
        <p:txBody>
          <a:bodyPr wrap="none" rtlCol="0">
            <a:spAutoFit/>
          </a:bodyPr>
          <a:lstStyle/>
          <a:p>
            <a:r>
              <a:rPr lang="en-US" sz="6600" dirty="0" err="1" smtClean="0"/>
              <a:t>Qualtrics</a:t>
            </a:r>
            <a:r>
              <a:rPr lang="en-US" sz="6600" dirty="0" smtClean="0"/>
              <a:t> and </a:t>
            </a:r>
            <a:r>
              <a:rPr lang="en-US" sz="6600" dirty="0" err="1" smtClean="0"/>
              <a:t>Mturk</a:t>
            </a:r>
            <a:endParaRPr lang="en-US" sz="6600" dirty="0" smtClean="0"/>
          </a:p>
          <a:p>
            <a:endParaRPr lang="en-US" sz="6600" dirty="0"/>
          </a:p>
          <a:p>
            <a:r>
              <a:rPr lang="en-US" sz="4000" dirty="0" smtClean="0"/>
              <a:t>-As good as point and click gets</a:t>
            </a:r>
          </a:p>
        </p:txBody>
      </p:sp>
    </p:spTree>
    <p:extLst>
      <p:ext uri="{BB962C8B-B14F-4D97-AF65-F5344CB8AC3E}">
        <p14:creationId xmlns:p14="http://schemas.microsoft.com/office/powerpoint/2010/main" val="160813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533400"/>
            <a:ext cx="88677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071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590550"/>
            <a:ext cx="62007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43212" y="892175"/>
            <a:ext cx="34290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152400"/>
            <a:ext cx="7467600" cy="523220"/>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r>
              <a:rPr lang="en-US" dirty="0"/>
              <a:t>Imagine a shape called a </a:t>
            </a:r>
            <a:r>
              <a:rPr lang="en-US" sz="2800" dirty="0"/>
              <a:t>"</a:t>
            </a:r>
            <a:r>
              <a:rPr lang="en-US" sz="2800" dirty="0" err="1"/>
              <a:t>foove</a:t>
            </a:r>
            <a:r>
              <a:rPr lang="en-US" sz="2800" dirty="0"/>
              <a:t>“ (“</a:t>
            </a:r>
            <a:r>
              <a:rPr lang="en-US" sz="2800" dirty="0" err="1"/>
              <a:t>crelch</a:t>
            </a:r>
            <a:r>
              <a:rPr lang="en-US" sz="2800" dirty="0"/>
              <a:t>”) </a:t>
            </a:r>
            <a:r>
              <a:rPr lang="en-US" dirty="0"/>
              <a:t>Would such a shape be...</a:t>
            </a:r>
          </a:p>
        </p:txBody>
      </p:sp>
      <p:sp>
        <p:nvSpPr>
          <p:cNvPr id="3" name="Rectangle 2"/>
          <p:cNvSpPr/>
          <p:nvPr/>
        </p:nvSpPr>
        <p:spPr>
          <a:xfrm>
            <a:off x="6705600" y="3497943"/>
            <a:ext cx="838200" cy="54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regionsem.org/fellowships/emergency-medical-services-fellowship/Crowd-7020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592" y="863146"/>
            <a:ext cx="2234815" cy="13315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036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0"/>
            <a:ext cx="8848725"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150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05" y="457200"/>
            <a:ext cx="86296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11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ry\Documents\Presentations\Research on a shoestring\The Turk, the Mechanical Turk.jpg"/>
          <p:cNvPicPr>
            <a:picLocks noChangeAspect="1" noChangeArrowheads="1"/>
          </p:cNvPicPr>
          <p:nvPr/>
        </p:nvPicPr>
        <p:blipFill>
          <a:blip r:embed="rId3" cstate="print"/>
          <a:srcRect/>
          <a:stretch>
            <a:fillRect/>
          </a:stretch>
        </p:blipFill>
        <p:spPr bwMode="auto">
          <a:xfrm>
            <a:off x="1600200" y="228600"/>
            <a:ext cx="5715000" cy="610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3704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 y="381000"/>
            <a:ext cx="913076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804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382042"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833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Gary\Desktop\Experiments\SoundSymbolismTurk\Turk-drawings-foove-crelch\22ESBRI8IUB2UR002OJTPB3M6UQG4F_ARTVAHTRT4HJV_sndSymbolism_Imagine that the word 'crelch' refers to a shape. Draw what you think the shape looks lik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371600"/>
            <a:ext cx="22479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Gary\Desktop\Experiments\SoundSymbolismTurk\Turk-drawings-foove-crelch\22ESBRI8IUB2UR002OJTPB3M6UQG4F_A3JH7QLDUABVTT_sndSymbolism_Imagine that the word 'crelch' refers to a shape. Draw what you think the shape looks lik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30854"/>
          <a:stretch/>
        </p:blipFill>
        <p:spPr bwMode="auto">
          <a:xfrm>
            <a:off x="7024914" y="1118562"/>
            <a:ext cx="1640568" cy="1779474"/>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Gary\Desktop\Experiments\SoundSymbolismTurk\Turk-drawings-foove-crelch\22ESBRI8IUB2UR002OJTPB3M6UQG4F_A1L9E8U1CD1S0J_sndSymbolism_Imagine that the word 'foove' refers to a shape. Draw what you think the shape looks like.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863" y="3941372"/>
            <a:ext cx="2491837" cy="18688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Gary\Desktop\Experiments\SoundSymbolismTurk\Turk-drawings-foove-crelch\22ESBRI8IUB2UR002OJTPB3M6UQG4F_A1SJQ17HD9ZEM2_sndSymbolism_Imagine that the word 'foove' refers to a shape. Draw what you think the shape looks like.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4105271"/>
            <a:ext cx="22479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ary\Desktop\Experiments\SoundSymbolismTurk\Turk-drawings-foove-crelch\22ESBRI8IUB2UR002OJTPB3M6UQG4F_A2RA6EBX2AJ9KX_sndSymbolism_Imagine that the word 'crelch' refers to a shape. Draw what you think the shape looks like.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1266823"/>
            <a:ext cx="22479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Gary\Desktop\Experiments\SoundSymbolismTurk\Turk-drawings-foove-crelch\22ESBRI8IUB2UR002OJTPB3M6UQG4F_ARTVAHTRT4HJV_sndSymbolism_Imagine that the word 'foove' refers to a shape. Draw what you think the shape looks lik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4257675"/>
            <a:ext cx="2247900" cy="1685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617182" y="152400"/>
            <a:ext cx="5850418" cy="800219"/>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r>
              <a:rPr lang="en-US" dirty="0">
                <a:solidFill>
                  <a:prstClr val="black"/>
                </a:solidFill>
              </a:rPr>
              <a:t>Imagine that the word </a:t>
            </a:r>
            <a:r>
              <a:rPr lang="en-US" sz="2800" dirty="0" smtClean="0">
                <a:solidFill>
                  <a:prstClr val="black"/>
                </a:solidFill>
              </a:rPr>
              <a:t>‘</a:t>
            </a:r>
            <a:r>
              <a:rPr lang="en-US" sz="2800" dirty="0" err="1" smtClean="0">
                <a:solidFill>
                  <a:prstClr val="black"/>
                </a:solidFill>
              </a:rPr>
              <a:t>crelch</a:t>
            </a:r>
            <a:r>
              <a:rPr lang="en-US" sz="2800" dirty="0" smtClean="0">
                <a:solidFill>
                  <a:prstClr val="black"/>
                </a:solidFill>
              </a:rPr>
              <a:t>’</a:t>
            </a:r>
            <a:r>
              <a:rPr lang="en-US" dirty="0" smtClean="0">
                <a:solidFill>
                  <a:prstClr val="black"/>
                </a:solidFill>
              </a:rPr>
              <a:t> </a:t>
            </a:r>
            <a:r>
              <a:rPr lang="en-US" dirty="0">
                <a:solidFill>
                  <a:prstClr val="black"/>
                </a:solidFill>
              </a:rPr>
              <a:t>refers to a shape. </a:t>
            </a:r>
            <a:endParaRPr lang="en-US" dirty="0" smtClean="0">
              <a:solidFill>
                <a:prstClr val="black"/>
              </a:solidFill>
            </a:endParaRPr>
          </a:p>
          <a:p>
            <a:r>
              <a:rPr lang="en-US" dirty="0" smtClean="0">
                <a:solidFill>
                  <a:prstClr val="black"/>
                </a:solidFill>
              </a:rPr>
              <a:t>Draw </a:t>
            </a:r>
            <a:r>
              <a:rPr lang="en-US" dirty="0">
                <a:solidFill>
                  <a:prstClr val="black"/>
                </a:solidFill>
              </a:rPr>
              <a:t>what you think the shape looks like</a:t>
            </a:r>
          </a:p>
        </p:txBody>
      </p:sp>
      <p:sp>
        <p:nvSpPr>
          <p:cNvPr id="16" name="Rectangle 15"/>
          <p:cNvSpPr/>
          <p:nvPr/>
        </p:nvSpPr>
        <p:spPr>
          <a:xfrm>
            <a:off x="1617182" y="2937360"/>
            <a:ext cx="5850418" cy="800219"/>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r>
              <a:rPr lang="en-US" dirty="0">
                <a:solidFill>
                  <a:prstClr val="black"/>
                </a:solidFill>
              </a:rPr>
              <a:t>Imagine that the word</a:t>
            </a:r>
            <a:r>
              <a:rPr lang="en-US" dirty="0" smtClean="0">
                <a:solidFill>
                  <a:prstClr val="black"/>
                </a:solidFill>
              </a:rPr>
              <a:t> </a:t>
            </a:r>
            <a:r>
              <a:rPr lang="en-US" sz="2800" dirty="0" smtClean="0">
                <a:solidFill>
                  <a:prstClr val="black"/>
                </a:solidFill>
              </a:rPr>
              <a:t>‘</a:t>
            </a:r>
            <a:r>
              <a:rPr lang="en-US" sz="2800" dirty="0" err="1" smtClean="0">
                <a:solidFill>
                  <a:prstClr val="black"/>
                </a:solidFill>
              </a:rPr>
              <a:t>foove</a:t>
            </a:r>
            <a:r>
              <a:rPr lang="en-US" sz="2800" dirty="0" smtClean="0">
                <a:solidFill>
                  <a:prstClr val="black"/>
                </a:solidFill>
              </a:rPr>
              <a:t>’</a:t>
            </a:r>
            <a:r>
              <a:rPr lang="en-US" dirty="0" smtClean="0">
                <a:solidFill>
                  <a:prstClr val="black"/>
                </a:solidFill>
              </a:rPr>
              <a:t> </a:t>
            </a:r>
            <a:r>
              <a:rPr lang="en-US" dirty="0">
                <a:solidFill>
                  <a:prstClr val="black"/>
                </a:solidFill>
              </a:rPr>
              <a:t>refers to a shape. </a:t>
            </a:r>
            <a:endParaRPr lang="en-US" dirty="0" smtClean="0">
              <a:solidFill>
                <a:prstClr val="black"/>
              </a:solidFill>
            </a:endParaRPr>
          </a:p>
          <a:p>
            <a:r>
              <a:rPr lang="en-US" dirty="0" smtClean="0">
                <a:solidFill>
                  <a:prstClr val="black"/>
                </a:solidFill>
              </a:rPr>
              <a:t>Draw </a:t>
            </a:r>
            <a:r>
              <a:rPr lang="en-US" dirty="0">
                <a:solidFill>
                  <a:prstClr val="black"/>
                </a:solidFill>
              </a:rPr>
              <a:t>what you think the shape looks like</a:t>
            </a:r>
          </a:p>
        </p:txBody>
      </p:sp>
      <p:pic>
        <p:nvPicPr>
          <p:cNvPr id="44034" name="Picture 2" descr="C:\Users\Gary\Desktop\Experiments\SoundSymbolismTurk\Turk-drawings-foove-crelch\22ESBRI8IUB2UR002OJTPB3M6UQG4F_A13OYHL5SX0PKW_sndSymbolism_Imagine that the word 'crelch' refers to a shape. Draw what you think the shape looks like.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620" y="1371600"/>
            <a:ext cx="1697865" cy="127339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Gary\Desktop\Experiments\SoundSymbolismTurk\Turk-drawings-foove-crelch\22ESBRI8IUB2UR002OJTPB3M6UQG4F_A3JH7QLDUABVTT_sndSymbolism_Imagine that the word 'foove' refers to a shape. Draw what you think the shape looks like._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357685"/>
            <a:ext cx="22479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fade">
                                      <p:cBhvr>
                                        <p:cTn id="11" dur="500"/>
                                        <p:tgtEl>
                                          <p:spTgt spid="102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500"/>
                                        <p:tgtEl>
                                          <p:spTgt spid="102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fade">
                                      <p:cBhvr>
                                        <p:cTn id="33" dur="500"/>
                                        <p:tgtEl>
                                          <p:spTgt spid="1024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0248"/>
                                        </p:tgtEl>
                                        <p:attrNameLst>
                                          <p:attrName>style.visibility</p:attrName>
                                        </p:attrNameLst>
                                      </p:cBhvr>
                                      <p:to>
                                        <p:strVal val="visible"/>
                                      </p:to>
                                    </p:set>
                                    <p:animEffect transition="in" filter="fade">
                                      <p:cBhvr>
                                        <p:cTn id="37" dur="500"/>
                                        <p:tgtEl>
                                          <p:spTgt spid="10248"/>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0242"/>
                                        </p:tgtEl>
                                        <p:attrNameLst>
                                          <p:attrName>style.visibility</p:attrName>
                                        </p:attrNameLst>
                                      </p:cBhvr>
                                      <p:to>
                                        <p:strVal val="visible"/>
                                      </p:to>
                                    </p:set>
                                    <p:animEffect transition="in" filter="fade">
                                      <p:cBhvr>
                                        <p:cTn id="41" dur="500"/>
                                        <p:tgtEl>
                                          <p:spTgt spid="10242"/>
                                        </p:tgtEl>
                                      </p:cBhvr>
                                    </p:animEffect>
                                  </p:childTnLst>
                                </p:cTn>
                              </p:par>
                            </p:childTnLst>
                          </p:cTn>
                        </p:par>
                        <p:par>
                          <p:cTn id="42" fill="hold">
                            <p:stCondLst>
                              <p:cond delay="2000"/>
                            </p:stCondLst>
                            <p:childTnLst>
                              <p:par>
                                <p:cTn id="43" presetID="10" presetClass="entr" presetSubtype="0" fill="hold" nodeType="afterEffect">
                                  <p:stCondLst>
                                    <p:cond delay="1000"/>
                                  </p:stCondLst>
                                  <p:childTnLst>
                                    <p:set>
                                      <p:cBhvr>
                                        <p:cTn id="44" dur="1" fill="hold">
                                          <p:stCondLst>
                                            <p:cond delay="0"/>
                                          </p:stCondLst>
                                        </p:cTn>
                                        <p:tgtEl>
                                          <p:spTgt spid="10247"/>
                                        </p:tgtEl>
                                        <p:attrNameLst>
                                          <p:attrName>style.visibility</p:attrName>
                                        </p:attrNameLst>
                                      </p:cBhvr>
                                      <p:to>
                                        <p:strVal val="visible"/>
                                      </p:to>
                                    </p:set>
                                    <p:animEffect transition="in" filter="fade">
                                      <p:cBhvr>
                                        <p:cTn id="45"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3136" y="2753380"/>
            <a:ext cx="4923464" cy="523220"/>
          </a:xfrm>
          <a:prstGeom prst="rect">
            <a:avLst/>
          </a:prstGeom>
        </p:spPr>
        <p:txBody>
          <a:bodyPr wrap="none">
            <a:spAutoFit/>
          </a:bodyPr>
          <a:lstStyle/>
          <a:p>
            <a:r>
              <a:rPr lang="en-US" sz="2800" dirty="0" smtClean="0"/>
              <a:t>If you can code it, you can run it.</a:t>
            </a:r>
            <a:endParaRPr lang="en-US" sz="2800" dirty="0" smtClean="0"/>
          </a:p>
        </p:txBody>
      </p:sp>
    </p:spTree>
    <p:extLst>
      <p:ext uri="{BB962C8B-B14F-4D97-AF65-F5344CB8AC3E}">
        <p14:creationId xmlns:p14="http://schemas.microsoft.com/office/powerpoint/2010/main" val="2630013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cstate="print"/>
          <a:srcRect/>
          <a:stretch>
            <a:fillRect/>
          </a:stretch>
        </p:blipFill>
        <p:spPr bwMode="auto">
          <a:xfrm>
            <a:off x="2723555" y="821531"/>
            <a:ext cx="3687961" cy="5214938"/>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18434" name="Rectangle 2"/>
          <p:cNvSpPr>
            <a:spLocks/>
          </p:cNvSpPr>
          <p:nvPr/>
        </p:nvSpPr>
        <p:spPr bwMode="auto">
          <a:xfrm>
            <a:off x="3232547" y="4723805"/>
            <a:ext cx="2714625" cy="892969"/>
          </a:xfrm>
          <a:prstGeom prst="rect">
            <a:avLst/>
          </a:prstGeom>
          <a:solidFill>
            <a:srgbClr val="FFFFFF"/>
          </a:solidFill>
          <a:ln w="12700" cap="flat">
            <a:noFill/>
            <a:miter lim="800000"/>
            <a:headEnd type="none" w="med" len="med"/>
            <a:tailEnd type="none" w="med" len="med"/>
          </a:ln>
        </p:spPr>
        <p:txBody>
          <a:bodyPr lIns="0" tIns="0" rIns="0" bIns="0"/>
          <a:lstStyle/>
          <a:p>
            <a:endParaRPr lang="en-US"/>
          </a:p>
        </p:txBody>
      </p:sp>
      <p:sp>
        <p:nvSpPr>
          <p:cNvPr id="18436" name="Rectangle 4"/>
          <p:cNvSpPr>
            <a:spLocks/>
          </p:cNvSpPr>
          <p:nvPr/>
        </p:nvSpPr>
        <p:spPr bwMode="auto">
          <a:xfrm>
            <a:off x="3241477" y="3687961"/>
            <a:ext cx="2518172" cy="250031"/>
          </a:xfrm>
          <a:prstGeom prst="rect">
            <a:avLst/>
          </a:prstGeom>
          <a:solidFill>
            <a:srgbClr val="FFFFFF"/>
          </a:solidFill>
          <a:ln w="12700" cap="flat">
            <a:noFill/>
            <a:miter lim="800000"/>
            <a:headEnd type="none" w="med" len="med"/>
            <a:tailEnd type="none" w="med" len="med"/>
          </a:ln>
        </p:spPr>
        <p:txBody>
          <a:bodyPr lIns="0" tIns="0" rIns="0" bIns="0"/>
          <a:lstStyle/>
          <a:p>
            <a:endParaRPr lang="en-US"/>
          </a:p>
        </p:txBody>
      </p:sp>
      <p:sp>
        <p:nvSpPr>
          <p:cNvPr id="18437" name="Rectangle 5"/>
          <p:cNvSpPr>
            <a:spLocks/>
          </p:cNvSpPr>
          <p:nvPr/>
        </p:nvSpPr>
        <p:spPr bwMode="auto">
          <a:xfrm>
            <a:off x="3241477" y="2803922"/>
            <a:ext cx="2518172" cy="250031"/>
          </a:xfrm>
          <a:prstGeom prst="rect">
            <a:avLst/>
          </a:prstGeom>
          <a:solidFill>
            <a:srgbClr val="FFFFFF"/>
          </a:solidFill>
          <a:ln w="12700" cap="flat">
            <a:noFill/>
            <a:miter lim="800000"/>
            <a:headEnd type="none" w="med" len="med"/>
            <a:tailEnd type="none" w="med" len="med"/>
          </a:ln>
        </p:spPr>
        <p:txBody>
          <a:bodyPr lIns="0" tIns="0" rIns="0" bIns="0"/>
          <a:lstStyle/>
          <a:p>
            <a:endParaRPr lang="en-US"/>
          </a:p>
        </p:txBody>
      </p:sp>
      <p:sp>
        <p:nvSpPr>
          <p:cNvPr id="18438" name="Rectangle 6"/>
          <p:cNvSpPr>
            <a:spLocks/>
          </p:cNvSpPr>
          <p:nvPr/>
        </p:nvSpPr>
        <p:spPr bwMode="auto">
          <a:xfrm>
            <a:off x="3268266" y="2812852"/>
            <a:ext cx="330398" cy="1044773"/>
          </a:xfrm>
          <a:prstGeom prst="rect">
            <a:avLst/>
          </a:prstGeom>
          <a:solidFill>
            <a:srgbClr val="FFFFFF"/>
          </a:solidFill>
          <a:ln w="12700" cap="flat">
            <a:noFill/>
            <a:miter lim="800000"/>
            <a:headEnd type="none" w="med" len="med"/>
            <a:tailEnd type="none" w="med" len="med"/>
          </a:ln>
        </p:spPr>
        <p:txBody>
          <a:bodyPr lIns="0" tIns="0" rIns="0" bIns="0"/>
          <a:lstStyle/>
          <a:p>
            <a:endParaRPr lang="en-US"/>
          </a:p>
        </p:txBody>
      </p:sp>
    </p:spTree>
    <p:extLst>
      <p:ext uri="{BB962C8B-B14F-4D97-AF65-F5344CB8AC3E}">
        <p14:creationId xmlns:p14="http://schemas.microsoft.com/office/powerpoint/2010/main" val="5219673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rrowheads="1"/>
          </p:cNvPicPr>
          <p:nvPr/>
        </p:nvPicPr>
        <p:blipFill>
          <a:blip r:embed="rId2" cstate="print"/>
          <a:srcRect/>
          <a:stretch>
            <a:fillRect/>
          </a:stretch>
        </p:blipFill>
        <p:spPr bwMode="auto">
          <a:xfrm>
            <a:off x="2741414" y="1035844"/>
            <a:ext cx="3661172" cy="4786313"/>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19458" name="AutoShape 2"/>
          <p:cNvSpPr>
            <a:spLocks/>
          </p:cNvSpPr>
          <p:nvPr/>
        </p:nvSpPr>
        <p:spPr bwMode="auto">
          <a:xfrm rot="10800000">
            <a:off x="5661422" y="1330523"/>
            <a:ext cx="892969" cy="892969"/>
          </a:xfrm>
          <a:prstGeom prst="rightArrow">
            <a:avLst>
              <a:gd name="adj1" fmla="val 32000"/>
              <a:gd name="adj2" fmla="val 44000"/>
            </a:avLst>
          </a:pr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a:p>
        </p:txBody>
      </p:sp>
      <p:pic>
        <p:nvPicPr>
          <p:cNvPr id="19459" name="Picture 3"/>
          <p:cNvPicPr>
            <a:picLocks noChangeAspect="1" noChangeArrowheads="1"/>
          </p:cNvPicPr>
          <p:nvPr/>
        </p:nvPicPr>
        <p:blipFill>
          <a:blip r:embed="rId3" cstate="print"/>
          <a:srcRect/>
          <a:stretch>
            <a:fillRect/>
          </a:stretch>
        </p:blipFill>
        <p:spPr bwMode="auto">
          <a:xfrm>
            <a:off x="3071812" y="1482328"/>
            <a:ext cx="669727" cy="669727"/>
          </a:xfrm>
          <a:prstGeom prst="rect">
            <a:avLst/>
          </a:prstGeom>
          <a:noFill/>
          <a:ln w="12700" cap="flat">
            <a:noFill/>
            <a:miter lim="800000"/>
            <a:headEnd/>
            <a:tailEnd/>
          </a:ln>
        </p:spPr>
      </p:pic>
    </p:spTree>
    <p:extLst>
      <p:ext uri="{BB962C8B-B14F-4D97-AF65-F5344CB8AC3E}">
        <p14:creationId xmlns:p14="http://schemas.microsoft.com/office/powerpoint/2010/main" val="550493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1+#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p:cTn id="13" dur="500" fill="hold"/>
                                        <p:tgtEl>
                                          <p:spTgt spid="19459"/>
                                        </p:tgtEl>
                                        <p:attrNameLst>
                                          <p:attrName>ppt_w</p:attrName>
                                        </p:attrNameLst>
                                      </p:cBhvr>
                                      <p:tavLst>
                                        <p:tav tm="0">
                                          <p:val>
                                            <p:fltVal val="0"/>
                                          </p:val>
                                        </p:tav>
                                        <p:tav tm="100000">
                                          <p:val>
                                            <p:strVal val="#ppt_w"/>
                                          </p:val>
                                        </p:tav>
                                      </p:tavLst>
                                    </p:anim>
                                    <p:anim calcmode="lin" valueType="num">
                                      <p:cBhvr>
                                        <p:cTn id="14" dur="500" fill="hold"/>
                                        <p:tgtEl>
                                          <p:spTgt spid="194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pPr algn="l"/>
            <a:r>
              <a:rPr lang="en-US" dirty="0"/>
              <a:t>Test run #1</a:t>
            </a:r>
          </a:p>
        </p:txBody>
      </p:sp>
      <p:sp>
        <p:nvSpPr>
          <p:cNvPr id="24578" name="Rectangle 2"/>
          <p:cNvSpPr>
            <a:spLocks noGrp="1" noChangeArrowheads="1"/>
          </p:cNvSpPr>
          <p:nvPr>
            <p:ph type="body" idx="1"/>
          </p:nvPr>
        </p:nvSpPr>
        <p:spPr>
          <a:ln/>
        </p:spPr>
        <p:txBody>
          <a:bodyPr/>
          <a:lstStyle/>
          <a:p>
            <a:pPr marL="401822"/>
            <a:r>
              <a:rPr lang="en-US" dirty="0"/>
              <a:t>Recruited through </a:t>
            </a:r>
            <a:r>
              <a:rPr lang="en-US" b="1" dirty="0"/>
              <a:t>social network</a:t>
            </a:r>
            <a:r>
              <a:rPr lang="en-US" dirty="0"/>
              <a:t> contacts.</a:t>
            </a:r>
          </a:p>
          <a:p>
            <a:pPr marL="401822"/>
            <a:r>
              <a:rPr lang="en-US" dirty="0"/>
              <a:t>Overall, about ~</a:t>
            </a:r>
            <a:r>
              <a:rPr lang="en-US" b="1" dirty="0"/>
              <a:t>60 players</a:t>
            </a:r>
            <a:r>
              <a:rPr lang="en-US" dirty="0"/>
              <a:t>, produced </a:t>
            </a:r>
            <a:r>
              <a:rPr lang="en-US" b="1" dirty="0"/>
              <a:t>1,377</a:t>
            </a:r>
            <a:r>
              <a:rPr lang="en-US" dirty="0"/>
              <a:t> squiggles, and “listened” </a:t>
            </a:r>
            <a:r>
              <a:rPr lang="en-US" b="1" dirty="0"/>
              <a:t>4,136</a:t>
            </a:r>
            <a:r>
              <a:rPr lang="en-US" dirty="0"/>
              <a:t> times.</a:t>
            </a:r>
          </a:p>
          <a:p>
            <a:pPr marL="401822"/>
            <a:r>
              <a:rPr lang="en-US" dirty="0"/>
              <a:t>Collected in </a:t>
            </a:r>
            <a:r>
              <a:rPr lang="en-US" b="1" dirty="0"/>
              <a:t>1 day</a:t>
            </a:r>
            <a:r>
              <a:rPr lang="en-US" dirty="0"/>
              <a:t>.</a:t>
            </a:r>
          </a:p>
          <a:p>
            <a:pPr marL="401822"/>
            <a:r>
              <a:rPr lang="en-US" dirty="0"/>
              <a:t>One user played for 1 hour straight.</a:t>
            </a:r>
          </a:p>
        </p:txBody>
      </p:sp>
    </p:spTree>
    <p:extLst>
      <p:ext uri="{BB962C8B-B14F-4D97-AF65-F5344CB8AC3E}">
        <p14:creationId xmlns:p14="http://schemas.microsoft.com/office/powerpoint/2010/main" val="37991678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normAutofit/>
          </a:bodyPr>
          <a:lstStyle/>
          <a:p>
            <a:pPr algn="l"/>
            <a:r>
              <a:rPr lang="en-US" dirty="0" smtClean="0"/>
              <a:t>Test Run 2</a:t>
            </a:r>
            <a:endParaRPr lang="en-US" dirty="0"/>
          </a:p>
        </p:txBody>
      </p:sp>
      <p:sp>
        <p:nvSpPr>
          <p:cNvPr id="35842" name="Rectangle 2"/>
          <p:cNvSpPr>
            <a:spLocks noGrp="1" noChangeArrowheads="1"/>
          </p:cNvSpPr>
          <p:nvPr>
            <p:ph type="body" idx="1"/>
          </p:nvPr>
        </p:nvSpPr>
        <p:spPr>
          <a:ln/>
        </p:spPr>
        <p:txBody>
          <a:bodyPr/>
          <a:lstStyle/>
          <a:p>
            <a:pPr marL="401822"/>
            <a:r>
              <a:rPr lang="en-US" dirty="0"/>
              <a:t>53 participants from Amazon’s </a:t>
            </a:r>
            <a:r>
              <a:rPr lang="en-US" dirty="0" err="1"/>
              <a:t>crowdsourcing</a:t>
            </a:r>
            <a:r>
              <a:rPr lang="en-US" dirty="0"/>
              <a:t> service </a:t>
            </a:r>
            <a:r>
              <a:rPr lang="en-US" b="1" dirty="0" smtClean="0"/>
              <a:t>Mechanical Turk</a:t>
            </a:r>
            <a:endParaRPr lang="en-US" b="1" dirty="0"/>
          </a:p>
          <a:p>
            <a:pPr marL="401822"/>
            <a:r>
              <a:rPr lang="en-US" dirty="0"/>
              <a:t>1,034 squiggles, &gt; 3,000 listens</a:t>
            </a:r>
          </a:p>
          <a:p>
            <a:pPr marL="401822"/>
            <a:r>
              <a:rPr lang="en-US" dirty="0"/>
              <a:t>Collected in under 1 day</a:t>
            </a:r>
          </a:p>
          <a:p>
            <a:pPr marL="401822"/>
            <a:r>
              <a:rPr lang="en-US" dirty="0"/>
              <a:t>Some users played for over 30 minutes.</a:t>
            </a:r>
          </a:p>
          <a:p>
            <a:pPr marL="401822"/>
            <a:r>
              <a:rPr lang="en-US" dirty="0"/>
              <a:t>Effective hourly rate:</a:t>
            </a:r>
          </a:p>
          <a:p>
            <a:pPr marL="714350" lvl="1"/>
            <a:r>
              <a:rPr lang="en-US" dirty="0"/>
              <a:t>$0.15 / hour</a:t>
            </a:r>
          </a:p>
        </p:txBody>
      </p:sp>
    </p:spTree>
    <p:extLst>
      <p:ext uri="{BB962C8B-B14F-4D97-AF65-F5344CB8AC3E}">
        <p14:creationId xmlns:p14="http://schemas.microsoft.com/office/powerpoint/2010/main" val="38611950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Tips</a:t>
            </a:r>
            <a:endParaRPr lang="en-US" sz="6000" dirty="0"/>
          </a:p>
        </p:txBody>
      </p:sp>
      <p:sp>
        <p:nvSpPr>
          <p:cNvPr id="3" name="Content Placeholder 2"/>
          <p:cNvSpPr>
            <a:spLocks noGrp="1"/>
          </p:cNvSpPr>
          <p:nvPr>
            <p:ph idx="1"/>
          </p:nvPr>
        </p:nvSpPr>
        <p:spPr/>
        <p:txBody>
          <a:bodyPr>
            <a:normAutofit/>
          </a:bodyPr>
          <a:lstStyle/>
          <a:p>
            <a:pPr marL="0" indent="0">
              <a:buNone/>
            </a:pPr>
            <a:r>
              <a:rPr lang="en-US" dirty="0" smtClean="0"/>
              <a:t>Be creative. Don’t try to force a lab study into a Turk format.</a:t>
            </a:r>
            <a:endParaRPr lang="en-US" dirty="0"/>
          </a:p>
        </p:txBody>
      </p:sp>
    </p:spTree>
    <p:extLst>
      <p:ext uri="{BB962C8B-B14F-4D97-AF65-F5344CB8AC3E}">
        <p14:creationId xmlns:p14="http://schemas.microsoft.com/office/powerpoint/2010/main" val="15774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2174"/>
          <a:stretch/>
        </p:blipFill>
        <p:spPr bwMode="auto">
          <a:xfrm>
            <a:off x="885825" y="2492375"/>
            <a:ext cx="3161472"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Box 4"/>
          <p:cNvSpPr txBox="1">
            <a:spLocks noChangeArrowheads="1"/>
          </p:cNvSpPr>
          <p:nvPr/>
        </p:nvSpPr>
        <p:spPr bwMode="auto">
          <a:xfrm>
            <a:off x="247236" y="6469062"/>
            <a:ext cx="324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err="1"/>
              <a:t>Thibodeau</a:t>
            </a:r>
            <a:r>
              <a:rPr lang="en-US" dirty="0"/>
              <a:t> &amp; </a:t>
            </a:r>
            <a:r>
              <a:rPr lang="en-US" dirty="0" err="1"/>
              <a:t>Boroditsky</a:t>
            </a:r>
            <a:r>
              <a:rPr lang="en-US" dirty="0"/>
              <a:t>, 2011</a:t>
            </a:r>
          </a:p>
        </p:txBody>
      </p:sp>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228600"/>
            <a:ext cx="48291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66561" y="2952750"/>
            <a:ext cx="190541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63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ry\Documents\Presentations\Research on a shoestring\mechanical turk.jpg"/>
          <p:cNvPicPr>
            <a:picLocks noChangeAspect="1" noChangeArrowheads="1"/>
          </p:cNvPicPr>
          <p:nvPr/>
        </p:nvPicPr>
        <p:blipFill>
          <a:blip r:embed="rId3" cstate="print"/>
          <a:srcRect/>
          <a:stretch>
            <a:fillRect/>
          </a:stretch>
        </p:blipFill>
        <p:spPr bwMode="auto">
          <a:xfrm>
            <a:off x="14748" y="1329816"/>
            <a:ext cx="9057266" cy="43434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1828800" y="0"/>
            <a:ext cx="4663440" cy="91440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452035" y="1562100"/>
            <a:ext cx="3773381" cy="3733800"/>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6" cstate="print"/>
          <a:srcRect/>
          <a:stretch>
            <a:fillRect/>
          </a:stretch>
        </p:blipFill>
        <p:spPr bwMode="auto">
          <a:xfrm>
            <a:off x="4114800" y="1447800"/>
            <a:ext cx="3886200" cy="3661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1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iterate type="lt">
                                    <p:tmPct val="0"/>
                                  </p:iterate>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963"/>
            <a:ext cx="6924675"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7184873" cy="496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941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Tips</a:t>
            </a:r>
            <a:endParaRPr lang="en-US" sz="6000" dirty="0"/>
          </a:p>
        </p:txBody>
      </p:sp>
      <p:sp>
        <p:nvSpPr>
          <p:cNvPr id="3" name="Content Placeholder 2"/>
          <p:cNvSpPr>
            <a:spLocks noGrp="1"/>
          </p:cNvSpPr>
          <p:nvPr>
            <p:ph idx="1"/>
          </p:nvPr>
        </p:nvSpPr>
        <p:spPr/>
        <p:txBody>
          <a:bodyPr>
            <a:normAutofit/>
          </a:bodyPr>
          <a:lstStyle/>
          <a:p>
            <a:pPr marL="0" indent="0">
              <a:buNone/>
            </a:pPr>
            <a:r>
              <a:rPr lang="en-US" dirty="0" smtClean="0"/>
              <a:t>Validate the work when necessary.</a:t>
            </a:r>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54864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animEffect transition="in" filter="fade">
                                      <p:cBhvr>
                                        <p:cTn id="11"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Users\Gary\Desktop\Experiments\triangles\drawing data\TURK\rectangle\attempt - separate  us-india\US - still collecting\2W80ONNVRH1KDL06ZY27ANVAQO6NWO_A2SB6LM301HHEN_check_Write the word 'cat'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952998"/>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Users\Gary\Desktop\Experiments\triangles\drawing data\TURK\rectangle\attempt - separate  us-india\US - still collecting\2W80ONNVRH1KDL06ZY27ANVAQO6NWO_A2SB6LM301HHEN_triangle_Draw a rectangle 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33" y="3720703"/>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Users\Gary\Desktop\Experiments\triangles\drawing data\TURK\rectangle\attempt - separate  us-india\US - still collecting\2W80ONNVRH1KDL06ZY27ANVAQO6NWO_A2UNR7CYEJ0S20_check_Write the word 'cat'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14" y="495300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Users\Gary\Desktop\Experiments\triangles\drawing data\TURK\rectangle\attempt - separate  us-india\US - still collecting\2W80ONNVRH1KDL06ZY27ANVAQO6NWO_A2UNR7CYEJ0S20_triangle_Draw a rectangle 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689034"/>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Users\Gary\Desktop\Experiments\triangles\drawing data\TURK\rectangle\attempt - separate  us-india\US - still collecting\2W80ONNVRH1KDL06ZY27ANVAQO6NWO_A1WNQLW0DO91UY_check_Write the word 'cat'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924722"/>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Users\Gary\Desktop\Experiments\triangles\drawing data\TURK\rectangle\attempt - separate  us-india\US - still collecting\2W80ONNVRH1KDL06ZY27ANVAQO6NWO_A1WNQLW0DO91UY_triangle_Draw a rectangle _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8399" y="53340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Users\Gary\Desktop\Experiments\triangles\drawing data\TURK\rectangle\attempt - separate  us-india\US - still collecting\2W80ONNVRH1KDL06ZY27ANVAQO6NWO_A1WWARKKW0RAV0_check_Write the word 'cat'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78696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Users\Gary\Desktop\Experiments\triangles\drawing data\TURK\rectangle\attempt - separate  us-india\US - still collecting\2W80ONNVRH1KDL06ZY27ANVAQO6NWO_A1WWARKKW0RAV0_triangle_Draw a rectangle 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809" y="3581400"/>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Users\Gary\Desktop\Experiments\triangles\drawing data\TURK\rectangle\attempt - separate  us-india\US - still collecting\2W80ONNVRH1KDL06ZY27ANVAQO6NWO_A1ZSGT5922LLCB_check_Write the word 'cat'_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1469" y="1765697"/>
            <a:ext cx="1643062" cy="1232297"/>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Users\Gary\Desktop\Experiments\triangles\drawing data\TURK\rectangle\attempt - separate  us-india\US - still collecting\2W80ONNVRH1KDL06ZY27ANVAQO6NWO_A2LV5BMQA85T8I_triangle_Draw a rectangle _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1469" y="3682085"/>
            <a:ext cx="1743075" cy="1307306"/>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Users\Gary\Desktop\Experiments\triangles\drawing data\TURK\rectangle\attempt - separate  us-india\US - still collecting\2W80ONNVRH1KDL06ZY27ANVAQO6NWO_A2N6F1KIKSAUUP_triangle_Draw a rectangle _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3707" y="444819"/>
            <a:ext cx="1630125" cy="1222593"/>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Users\Gary\Desktop\Experiments\triangles\drawing data\TURK\rectangle\attempt - separate  us-india\US - still collecting\2W80ONNVRH1KDL06ZY27ANVAQO6NWO_A2QBCFRN3Q3JGE_check_Write the word 'cat'_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070" y="1667412"/>
            <a:ext cx="1356350" cy="101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29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Tips</a:t>
            </a:r>
            <a:endParaRPr lang="en-US" sz="6000"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Take the workers perspective</a:t>
            </a:r>
            <a:r>
              <a:rPr lang="en-US" b="1" dirty="0"/>
              <a:t>.</a:t>
            </a:r>
            <a:endParaRPr lang="en-US" b="1" dirty="0" smtClean="0"/>
          </a:p>
          <a:p>
            <a:pPr marL="0" indent="0">
              <a:buNone/>
            </a:pPr>
            <a:r>
              <a:rPr lang="en-US" dirty="0" smtClean="0"/>
              <a:t>	Are you describing your HIT well?</a:t>
            </a:r>
          </a:p>
          <a:p>
            <a:pPr marL="0" indent="0">
              <a:buNone/>
            </a:pPr>
            <a:r>
              <a:rPr lang="en-US" dirty="0" smtClean="0"/>
              <a:t>	Are you paying people fairly?</a:t>
            </a:r>
          </a:p>
          <a:p>
            <a:pPr marL="0" indent="0">
              <a:buNone/>
            </a:pPr>
            <a:r>
              <a:rPr lang="en-US" dirty="0"/>
              <a:t>	</a:t>
            </a:r>
            <a:r>
              <a:rPr lang="en-US" dirty="0" smtClean="0"/>
              <a:t>Are you rejecting work fairly?</a:t>
            </a:r>
          </a:p>
          <a:p>
            <a:pPr marL="0" indent="0">
              <a:buNone/>
            </a:pPr>
            <a:r>
              <a:rPr lang="en-US" dirty="0"/>
              <a:t>	</a:t>
            </a:r>
            <a:r>
              <a:rPr lang="en-US" dirty="0" smtClean="0"/>
              <a:t>Posting a HIT at 3AM and expecting results?</a:t>
            </a:r>
          </a:p>
          <a:p>
            <a:pPr marL="0" indent="0">
              <a:buNone/>
            </a:pPr>
            <a:endParaRPr lang="en-US" dirty="0" smtClean="0"/>
          </a:p>
          <a:p>
            <a:pPr marL="0" indent="0">
              <a:buNone/>
            </a:pPr>
            <a:r>
              <a:rPr lang="en-US" b="1" dirty="0" smtClean="0"/>
              <a:t>Ask workers for feedback</a:t>
            </a:r>
            <a:endParaRPr lang="en-US" b="1" dirty="0"/>
          </a:p>
          <a:p>
            <a:pPr marL="0" indent="0">
              <a:buNone/>
            </a:pPr>
            <a:r>
              <a:rPr lang="en-US" dirty="0" smtClean="0"/>
              <a:t>	</a:t>
            </a:r>
            <a:endParaRPr lang="en-US" dirty="0"/>
          </a:p>
          <a:p>
            <a:pPr marL="0" indent="0">
              <a:buNone/>
            </a:pPr>
            <a:r>
              <a:rPr lang="en-US" b="1" dirty="0" smtClean="0"/>
              <a:t>Be aware of your reputation</a:t>
            </a:r>
          </a:p>
          <a:p>
            <a:pPr marL="0" indent="0">
              <a:buNone/>
            </a:pPr>
            <a:r>
              <a:rPr lang="en-US" b="1" dirty="0"/>
              <a:t>	</a:t>
            </a:r>
            <a:r>
              <a:rPr lang="en-US" dirty="0" err="1" smtClean="0"/>
              <a:t>Turkopticon</a:t>
            </a:r>
            <a:r>
              <a:rPr lang="en-US" dirty="0" smtClean="0"/>
              <a:t>, </a:t>
            </a:r>
            <a:r>
              <a:rPr lang="en-US" dirty="0" err="1" smtClean="0"/>
              <a:t>Turker</a:t>
            </a:r>
            <a:r>
              <a:rPr lang="en-US" dirty="0" smtClean="0"/>
              <a:t> Nation</a:t>
            </a:r>
            <a:endParaRPr lang="en-US" dirty="0"/>
          </a:p>
        </p:txBody>
      </p:sp>
    </p:spTree>
    <p:extLst>
      <p:ext uri="{BB962C8B-B14F-4D97-AF65-F5344CB8AC3E}">
        <p14:creationId xmlns:p14="http://schemas.microsoft.com/office/powerpoint/2010/main" val="14716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7300913" cy="634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35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0513"/>
            <a:ext cx="7315200"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0"/>
            <a:ext cx="1420582" cy="1200329"/>
          </a:xfrm>
          <a:prstGeom prst="rect">
            <a:avLst/>
          </a:prstGeom>
          <a:solidFill>
            <a:schemeClr val="bg1">
              <a:lumMod val="75000"/>
            </a:schemeClr>
          </a:solidFill>
          <a:ln>
            <a:noFill/>
          </a:ln>
        </p:spPr>
        <p:txBody>
          <a:bodyPr wrap="none" rtlCol="0">
            <a:spAutoFit/>
          </a:bodyPr>
          <a:lstStyle/>
          <a:p>
            <a:r>
              <a:rPr lang="en-US" sz="7200" dirty="0" smtClean="0"/>
              <a:t>IRB</a:t>
            </a:r>
            <a:endParaRPr lang="en-US" sz="7200" baseline="-25000" dirty="0"/>
          </a:p>
        </p:txBody>
      </p:sp>
    </p:spTree>
    <p:extLst>
      <p:ext uri="{BB962C8B-B14F-4D97-AF65-F5344CB8AC3E}">
        <p14:creationId xmlns:p14="http://schemas.microsoft.com/office/powerpoint/2010/main" val="11735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87280"/>
            <a:ext cx="8839200" cy="6370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(f) </a:t>
            </a:r>
            <a:r>
              <a:rPr kumimoji="0" lang="en-US" b="0" i="1" u="none" strike="noStrike" cap="none" normalizeH="0" baseline="0" dirty="0" smtClean="0">
                <a:ln>
                  <a:noFill/>
                </a:ln>
                <a:solidFill>
                  <a:srgbClr val="000000"/>
                </a:solidFill>
                <a:effectLst/>
                <a:latin typeface="Verdana" pitchFamily="34" charset="0"/>
                <a:cs typeface="Arial" pitchFamily="34" charset="0"/>
              </a:rPr>
              <a:t>Human subject</a:t>
            </a:r>
            <a:r>
              <a:rPr kumimoji="0" lang="en-US" b="0" i="0" u="none" strike="noStrike" cap="none" normalizeH="0" baseline="0" dirty="0" smtClean="0">
                <a:ln>
                  <a:noFill/>
                </a:ln>
                <a:solidFill>
                  <a:srgbClr val="000000"/>
                </a:solidFill>
                <a:effectLst/>
                <a:latin typeface="Verdana" pitchFamily="34" charset="0"/>
                <a:cs typeface="Arial" pitchFamily="34" charset="0"/>
              </a:rPr>
              <a:t> means a living individual about whom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an investigator (whether professional or student) conducting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Verdana" pitchFamily="34" charset="0"/>
                <a:cs typeface="Arial" pitchFamily="34" charset="0"/>
              </a:rPr>
              <a:t>research obtains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(1) Data through intervention or interaction with the individual, or</a:t>
            </a:r>
            <a:br>
              <a:rPr kumimoji="0" lang="en-US" b="0" i="0" u="none" strike="noStrike" cap="none" normalizeH="0" baseline="0" dirty="0" smtClean="0">
                <a:ln>
                  <a:noFill/>
                </a:ln>
                <a:solidFill>
                  <a:schemeClr val="tx1"/>
                </a:solidFill>
                <a:effectLst/>
                <a:latin typeface="Arial" pitchFamily="34" charset="0"/>
                <a:cs typeface="Arial" pitchFamily="34" charset="0"/>
              </a:rPr>
            </a:br>
            <a:r>
              <a:rPr kumimoji="0" lang="en-US" b="0" i="0" u="none" strike="noStrike" cap="none" normalizeH="0" baseline="0" dirty="0" smtClean="0">
                <a:ln>
                  <a:noFill/>
                </a:ln>
                <a:solidFill>
                  <a:schemeClr val="tx1"/>
                </a:solidFill>
                <a:effectLst/>
                <a:latin typeface="Arial" pitchFamily="34" charset="0"/>
                <a:cs typeface="Arial" pitchFamily="34" charset="0"/>
              </a:rPr>
              <a:t>(2) Identifiable private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smtClean="0">
              <a:ln>
                <a:noFill/>
              </a:ln>
              <a:solidFill>
                <a:srgbClr val="000000"/>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00"/>
                </a:solidFill>
                <a:effectLst/>
                <a:latin typeface="Verdana" pitchFamily="34" charset="0"/>
                <a:cs typeface="Arial" pitchFamily="34" charset="0"/>
              </a:rPr>
              <a:t>Intervention</a:t>
            </a:r>
            <a:r>
              <a:rPr kumimoji="0" lang="en-US" b="0" i="0" u="none" strike="noStrike" cap="none" normalizeH="0" baseline="0" dirty="0" smtClean="0">
                <a:ln>
                  <a:noFill/>
                </a:ln>
                <a:solidFill>
                  <a:srgbClr val="000000"/>
                </a:solidFill>
                <a:effectLst/>
                <a:latin typeface="Verdana" pitchFamily="34" charset="0"/>
                <a:cs typeface="Arial" pitchFamily="34" charset="0"/>
              </a:rPr>
              <a:t> includes both physical procedures by which data are gathered (for example, venipuncture) and manipulations of the subject or the subject's environment that are performed for research purposes.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cs typeface="Arial" pitchFamily="34" charset="0"/>
              </a:rPr>
              <a:t>Interaction</a:t>
            </a:r>
            <a:r>
              <a:rPr kumimoji="0" lang="en-US" b="0" i="0" u="none" strike="noStrike" cap="none" normalizeH="0" baseline="0" dirty="0" smtClean="0">
                <a:ln>
                  <a:noFill/>
                </a:ln>
                <a:solidFill>
                  <a:srgbClr val="000000"/>
                </a:solidFill>
                <a:effectLst/>
                <a:latin typeface="Verdana" pitchFamily="34" charset="0"/>
                <a:cs typeface="Arial" pitchFamily="34" charset="0"/>
              </a:rPr>
              <a:t> includes communication or interpersonal contact between investigator and subject.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rgbClr val="000000"/>
                </a:solidFill>
                <a:effectLst/>
                <a:latin typeface="Verdana" pitchFamily="34" charset="0"/>
                <a:cs typeface="Arial" pitchFamily="34" charset="0"/>
              </a:rPr>
              <a:t>Private information</a:t>
            </a:r>
            <a:r>
              <a:rPr kumimoji="0" lang="en-US" b="0" i="0" u="none" strike="noStrike" cap="none" normalizeH="0" baseline="0" dirty="0" smtClean="0">
                <a:ln>
                  <a:noFill/>
                </a:ln>
                <a:solidFill>
                  <a:srgbClr val="000000"/>
                </a:solidFill>
                <a:effectLst/>
                <a:latin typeface="Verdana" pitchFamily="34" charset="0"/>
                <a:cs typeface="Arial" pitchFamily="34" charset="0"/>
              </a:rPr>
              <a:t> includes information about behavior that occurs in a context in which an individual can reasonably expect that no observation or recording is taking place, and information which has been provided for specific purposes by an individual and which the individual can reasonably expect will not be made public (for example, a medical record). </a:t>
            </a:r>
            <a:r>
              <a:rPr kumimoji="0" lang="en-US" b="1" i="0" u="none" strike="noStrike" cap="none" normalizeH="0" baseline="0" dirty="0" smtClean="0">
                <a:ln>
                  <a:noFill/>
                </a:ln>
                <a:solidFill>
                  <a:srgbClr val="000000"/>
                </a:solidFill>
                <a:effectLst/>
                <a:latin typeface="Verdana" pitchFamily="34" charset="0"/>
                <a:cs typeface="Arial" pitchFamily="34" charset="0"/>
              </a:rPr>
              <a:t>Private information must be individually identifiable (i.e., the identity of the subject is or may readily be ascertained by the investigator or associated with the information) in order for obtaining the information to constitute research involving human subjects.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7696914" y="-1"/>
            <a:ext cx="1420582" cy="1200329"/>
          </a:xfrm>
          <a:prstGeom prst="rect">
            <a:avLst/>
          </a:prstGeom>
          <a:solidFill>
            <a:schemeClr val="bg1">
              <a:lumMod val="75000"/>
            </a:schemeClr>
          </a:solidFill>
          <a:ln>
            <a:noFill/>
          </a:ln>
        </p:spPr>
        <p:txBody>
          <a:bodyPr wrap="none" rtlCol="0">
            <a:spAutoFit/>
          </a:bodyPr>
          <a:lstStyle/>
          <a:p>
            <a:r>
              <a:rPr lang="en-US" sz="7200" dirty="0" smtClean="0"/>
              <a:t>IRB</a:t>
            </a:r>
            <a:endParaRPr lang="en-US" sz="7200" baseline="-25000" dirty="0"/>
          </a:p>
        </p:txBody>
      </p:sp>
    </p:spTree>
    <p:extLst>
      <p:ext uri="{BB962C8B-B14F-4D97-AF65-F5344CB8AC3E}">
        <p14:creationId xmlns:p14="http://schemas.microsoft.com/office/powerpoint/2010/main" val="216016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81200"/>
            <a:ext cx="3616246" cy="2739211"/>
          </a:xfrm>
          <a:prstGeom prst="rect">
            <a:avLst/>
          </a:prstGeom>
          <a:noFill/>
        </p:spPr>
        <p:txBody>
          <a:bodyPr wrap="none" rtlCol="0">
            <a:spAutoFit/>
          </a:bodyPr>
          <a:lstStyle/>
          <a:p>
            <a:r>
              <a:rPr lang="en-US" sz="3200" dirty="0" smtClean="0"/>
              <a:t>Easy </a:t>
            </a:r>
            <a:r>
              <a:rPr lang="en-US" sz="2000" dirty="0" smtClean="0"/>
              <a:t>(and cheap)</a:t>
            </a:r>
            <a:r>
              <a:rPr lang="en-US" sz="3200" dirty="0" smtClean="0"/>
              <a:t> data</a:t>
            </a:r>
          </a:p>
          <a:p>
            <a:pPr marL="342900" indent="-342900">
              <a:buAutoNum type="arabicPeriod"/>
            </a:pPr>
            <a:endParaRPr lang="en-US" sz="3200" dirty="0" smtClean="0"/>
          </a:p>
          <a:p>
            <a:r>
              <a:rPr lang="en-US" sz="3200" dirty="0" smtClean="0"/>
              <a:t>Diverse</a:t>
            </a:r>
          </a:p>
          <a:p>
            <a:pPr marL="342900" indent="-342900">
              <a:buAutoNum type="arabicPeriod"/>
            </a:pPr>
            <a:endParaRPr lang="en-US" sz="3200" dirty="0" smtClean="0"/>
          </a:p>
          <a:p>
            <a:r>
              <a:rPr lang="en-US" sz="4400" dirty="0" smtClean="0"/>
              <a:t>Intuition pump</a:t>
            </a:r>
            <a:endParaRPr lang="en-US" sz="4400" dirty="0"/>
          </a:p>
        </p:txBody>
      </p:sp>
      <p:sp>
        <p:nvSpPr>
          <p:cNvPr id="5" name="Rectangle 4"/>
          <p:cNvSpPr/>
          <p:nvPr/>
        </p:nvSpPr>
        <p:spPr>
          <a:xfrm>
            <a:off x="371491" y="515034"/>
            <a:ext cx="7200497" cy="646331"/>
          </a:xfrm>
          <a:prstGeom prst="rect">
            <a:avLst/>
          </a:prstGeom>
        </p:spPr>
        <p:txBody>
          <a:bodyPr wrap="none">
            <a:spAutoFit/>
          </a:bodyPr>
          <a:lstStyle/>
          <a:p>
            <a:r>
              <a:rPr lang="en-US" sz="3600" dirty="0" smtClean="0"/>
              <a:t>(My) reasons for using crowdsourcing</a:t>
            </a:r>
            <a:endParaRPr lang="en-US" sz="3600" dirty="0" smtClean="0"/>
          </a:p>
        </p:txBody>
      </p:sp>
    </p:spTree>
    <p:extLst>
      <p:ext uri="{BB962C8B-B14F-4D97-AF65-F5344CB8AC3E}">
        <p14:creationId xmlns:p14="http://schemas.microsoft.com/office/powerpoint/2010/main" val="31683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81200"/>
            <a:ext cx="3616246" cy="2739211"/>
          </a:xfrm>
          <a:prstGeom prst="rect">
            <a:avLst/>
          </a:prstGeom>
          <a:noFill/>
        </p:spPr>
        <p:txBody>
          <a:bodyPr wrap="none" rtlCol="0">
            <a:spAutoFit/>
          </a:bodyPr>
          <a:lstStyle/>
          <a:p>
            <a:r>
              <a:rPr lang="en-US" sz="3200" dirty="0" smtClean="0">
                <a:solidFill>
                  <a:srgbClr val="FF0000"/>
                </a:solidFill>
              </a:rPr>
              <a:t>Easy </a:t>
            </a:r>
            <a:r>
              <a:rPr lang="en-US" sz="2000" dirty="0" smtClean="0">
                <a:solidFill>
                  <a:srgbClr val="FF0000"/>
                </a:solidFill>
              </a:rPr>
              <a:t>(and cheap)</a:t>
            </a:r>
            <a:r>
              <a:rPr lang="en-US" sz="3200" dirty="0" smtClean="0">
                <a:solidFill>
                  <a:srgbClr val="FF0000"/>
                </a:solidFill>
              </a:rPr>
              <a:t> data</a:t>
            </a:r>
          </a:p>
          <a:p>
            <a:pPr marL="342900" indent="-342900">
              <a:buAutoNum type="arabicPeriod"/>
            </a:pPr>
            <a:endParaRPr lang="en-US" sz="3200" dirty="0" smtClean="0"/>
          </a:p>
          <a:p>
            <a:r>
              <a:rPr lang="en-US" sz="3200" dirty="0" smtClean="0">
                <a:solidFill>
                  <a:schemeClr val="bg1">
                    <a:lumMod val="95000"/>
                  </a:schemeClr>
                </a:solidFill>
              </a:rPr>
              <a:t>Diverse</a:t>
            </a:r>
          </a:p>
          <a:p>
            <a:pPr marL="342900" indent="-342900">
              <a:buAutoNum type="arabicPeriod"/>
            </a:pPr>
            <a:endParaRPr lang="en-US" sz="3200" dirty="0" smtClean="0">
              <a:solidFill>
                <a:schemeClr val="bg1">
                  <a:lumMod val="95000"/>
                </a:schemeClr>
              </a:solidFill>
            </a:endParaRPr>
          </a:p>
          <a:p>
            <a:r>
              <a:rPr lang="en-US" sz="4400" dirty="0" smtClean="0">
                <a:solidFill>
                  <a:schemeClr val="bg1">
                    <a:lumMod val="95000"/>
                  </a:schemeClr>
                </a:solidFill>
              </a:rPr>
              <a:t>Intuition pump</a:t>
            </a:r>
            <a:endParaRPr lang="en-US" sz="4400" dirty="0">
              <a:solidFill>
                <a:schemeClr val="bg1">
                  <a:lumMod val="95000"/>
                </a:schemeClr>
              </a:solidFill>
            </a:endParaRPr>
          </a:p>
        </p:txBody>
      </p:sp>
      <p:sp>
        <p:nvSpPr>
          <p:cNvPr id="5" name="Rectangle 4"/>
          <p:cNvSpPr/>
          <p:nvPr/>
        </p:nvSpPr>
        <p:spPr>
          <a:xfrm>
            <a:off x="371491" y="515034"/>
            <a:ext cx="7200497" cy="646331"/>
          </a:xfrm>
          <a:prstGeom prst="rect">
            <a:avLst/>
          </a:prstGeom>
        </p:spPr>
        <p:txBody>
          <a:bodyPr wrap="none">
            <a:spAutoFit/>
          </a:bodyPr>
          <a:lstStyle/>
          <a:p>
            <a:r>
              <a:rPr lang="en-US" sz="3600" dirty="0" smtClean="0"/>
              <a:t>(My) reasons for using crowdsourcing</a:t>
            </a:r>
            <a:endParaRPr lang="en-US" sz="3600" dirty="0" smtClean="0"/>
          </a:p>
        </p:txBody>
      </p:sp>
    </p:spTree>
    <p:extLst>
      <p:ext uri="{BB962C8B-B14F-4D97-AF65-F5344CB8AC3E}">
        <p14:creationId xmlns:p14="http://schemas.microsoft.com/office/powerpoint/2010/main" val="372262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949" y="304800"/>
            <a:ext cx="2745367" cy="523220"/>
          </a:xfrm>
          <a:prstGeom prst="rect">
            <a:avLst/>
          </a:prstGeom>
        </p:spPr>
        <p:txBody>
          <a:bodyPr wrap="none">
            <a:spAutoFit/>
          </a:bodyPr>
          <a:lstStyle/>
          <a:p>
            <a:r>
              <a:rPr lang="en-US" sz="2800" dirty="0" smtClean="0">
                <a:solidFill>
                  <a:srgbClr val="FF0000"/>
                </a:solidFill>
              </a:rPr>
              <a:t>Easy </a:t>
            </a:r>
            <a:r>
              <a:rPr lang="en-US" dirty="0" smtClean="0">
                <a:solidFill>
                  <a:srgbClr val="FF0000"/>
                </a:solidFill>
              </a:rPr>
              <a:t>(and cheap)</a:t>
            </a:r>
            <a:r>
              <a:rPr lang="en-US" sz="2800" dirty="0" smtClean="0">
                <a:solidFill>
                  <a:srgbClr val="FF0000"/>
                </a:solidFill>
              </a:rPr>
              <a:t> data</a:t>
            </a:r>
            <a:endParaRPr lang="en-US" sz="2800" dirty="0" smtClean="0">
              <a:solidFill>
                <a:srgbClr val="FF0000"/>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27053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90800" y="4876800"/>
            <a:ext cx="1441292" cy="338554"/>
          </a:xfrm>
          <a:prstGeom prst="rect">
            <a:avLst/>
          </a:prstGeom>
          <a:noFill/>
        </p:spPr>
        <p:txBody>
          <a:bodyPr wrap="none" rtlCol="0">
            <a:spAutoFit/>
          </a:bodyPr>
          <a:lstStyle/>
          <a:p>
            <a:r>
              <a:rPr lang="en-US" sz="1600" dirty="0" err="1" smtClean="0"/>
              <a:t>Iperotis</a:t>
            </a:r>
            <a:r>
              <a:rPr lang="en-US" sz="1600" dirty="0" smtClean="0"/>
              <a:t>, 2010b</a:t>
            </a:r>
            <a:endParaRPr lang="en-US" sz="1600" dirty="0"/>
          </a:p>
        </p:txBody>
      </p:sp>
      <p:cxnSp>
        <p:nvCxnSpPr>
          <p:cNvPr id="8" name="Straight Arrow Connector 7"/>
          <p:cNvCxnSpPr/>
          <p:nvPr/>
        </p:nvCxnSpPr>
        <p:spPr>
          <a:xfrm flipV="1">
            <a:off x="3697357" y="2699266"/>
            <a:ext cx="2859177" cy="295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6534" y="2514600"/>
            <a:ext cx="1911101" cy="369332"/>
          </a:xfrm>
          <a:prstGeom prst="rect">
            <a:avLst/>
          </a:prstGeom>
          <a:noFill/>
        </p:spPr>
        <p:txBody>
          <a:bodyPr wrap="none" rtlCol="0">
            <a:spAutoFit/>
          </a:bodyPr>
          <a:lstStyle/>
          <a:p>
            <a:r>
              <a:rPr lang="en-US" dirty="0" smtClean="0"/>
              <a:t>Median hit - $0.06</a:t>
            </a:r>
            <a:endParaRPr lang="en-US" dirty="0"/>
          </a:p>
        </p:txBody>
      </p:sp>
    </p:spTree>
    <p:extLst>
      <p:ext uri="{BB962C8B-B14F-4D97-AF65-F5344CB8AC3E}">
        <p14:creationId xmlns:p14="http://schemas.microsoft.com/office/powerpoint/2010/main" val="53624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81200"/>
            <a:ext cx="3616246" cy="2739211"/>
          </a:xfrm>
          <a:prstGeom prst="rect">
            <a:avLst/>
          </a:prstGeom>
          <a:noFill/>
        </p:spPr>
        <p:txBody>
          <a:bodyPr wrap="none" rtlCol="0">
            <a:spAutoFit/>
          </a:bodyPr>
          <a:lstStyle/>
          <a:p>
            <a:r>
              <a:rPr lang="en-US" sz="3200" dirty="0" smtClean="0">
                <a:solidFill>
                  <a:schemeClr val="bg1">
                    <a:lumMod val="95000"/>
                  </a:schemeClr>
                </a:solidFill>
              </a:rPr>
              <a:t>Easy </a:t>
            </a:r>
            <a:r>
              <a:rPr lang="en-US" sz="2000" dirty="0" smtClean="0">
                <a:solidFill>
                  <a:schemeClr val="bg1">
                    <a:lumMod val="95000"/>
                  </a:schemeClr>
                </a:solidFill>
              </a:rPr>
              <a:t>(and cheap)</a:t>
            </a:r>
            <a:r>
              <a:rPr lang="en-US" sz="3200" dirty="0" smtClean="0">
                <a:solidFill>
                  <a:schemeClr val="bg1">
                    <a:lumMod val="95000"/>
                  </a:schemeClr>
                </a:solidFill>
              </a:rPr>
              <a:t> data</a:t>
            </a:r>
          </a:p>
          <a:p>
            <a:pPr marL="342900" indent="-342900">
              <a:buAutoNum type="arabicPeriod"/>
            </a:pPr>
            <a:endParaRPr lang="en-US" sz="3200" dirty="0" smtClean="0"/>
          </a:p>
          <a:p>
            <a:r>
              <a:rPr lang="en-US" sz="3200" dirty="0" smtClean="0">
                <a:solidFill>
                  <a:srgbClr val="FF0000"/>
                </a:solidFill>
              </a:rPr>
              <a:t>Diverse</a:t>
            </a:r>
          </a:p>
          <a:p>
            <a:pPr marL="342900" indent="-342900">
              <a:buAutoNum type="arabicPeriod"/>
            </a:pPr>
            <a:endParaRPr lang="en-US" sz="3200" dirty="0" smtClean="0">
              <a:solidFill>
                <a:schemeClr val="bg1">
                  <a:lumMod val="95000"/>
                </a:schemeClr>
              </a:solidFill>
            </a:endParaRPr>
          </a:p>
          <a:p>
            <a:r>
              <a:rPr lang="en-US" sz="4400" dirty="0" smtClean="0">
                <a:solidFill>
                  <a:schemeClr val="bg1">
                    <a:lumMod val="95000"/>
                  </a:schemeClr>
                </a:solidFill>
              </a:rPr>
              <a:t>Intuition pump</a:t>
            </a:r>
            <a:endParaRPr lang="en-US" sz="4400" dirty="0">
              <a:solidFill>
                <a:schemeClr val="bg1">
                  <a:lumMod val="95000"/>
                </a:schemeClr>
              </a:solidFill>
            </a:endParaRPr>
          </a:p>
        </p:txBody>
      </p:sp>
      <p:sp>
        <p:nvSpPr>
          <p:cNvPr id="5" name="Rectangle 4"/>
          <p:cNvSpPr/>
          <p:nvPr/>
        </p:nvSpPr>
        <p:spPr>
          <a:xfrm>
            <a:off x="371491" y="515034"/>
            <a:ext cx="7200497" cy="646331"/>
          </a:xfrm>
          <a:prstGeom prst="rect">
            <a:avLst/>
          </a:prstGeom>
        </p:spPr>
        <p:txBody>
          <a:bodyPr wrap="none">
            <a:spAutoFit/>
          </a:bodyPr>
          <a:lstStyle/>
          <a:p>
            <a:r>
              <a:rPr lang="en-US" sz="3600" dirty="0" smtClean="0"/>
              <a:t>(My) reasons for using crowdsourcing</a:t>
            </a:r>
            <a:endParaRPr lang="en-US" sz="3600" dirty="0" smtClean="0"/>
          </a:p>
        </p:txBody>
      </p:sp>
    </p:spTree>
    <p:extLst>
      <p:ext uri="{BB962C8B-B14F-4D97-AF65-F5344CB8AC3E}">
        <p14:creationId xmlns:p14="http://schemas.microsoft.com/office/powerpoint/2010/main" val="2549115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10167</TotalTime>
  <Words>2132</Words>
  <Application>Microsoft Office PowerPoint</Application>
  <PresentationFormat>On-screen Show (4:3)</PresentationFormat>
  <Paragraphs>339</Paragraphs>
  <Slides>56</Slides>
  <Notes>18</Notes>
  <HiddenSlides>2</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 Time</vt:lpstr>
      <vt:lpstr>Turker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run #1</vt:lpstr>
      <vt:lpstr>Test Run 2</vt:lpstr>
      <vt:lpstr>Tips</vt:lpstr>
      <vt:lpstr>PowerPoint Presentation</vt:lpstr>
      <vt:lpstr>PowerPoint Presentation</vt:lpstr>
      <vt:lpstr>Tips</vt:lpstr>
      <vt:lpstr>PowerPoint Presentation</vt:lpstr>
      <vt:lpstr>Tips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cp:lastModifiedBy>
  <cp:revision>17</cp:revision>
  <dcterms:created xsi:type="dcterms:W3CDTF">2012-05-29T20:32:05Z</dcterms:created>
  <dcterms:modified xsi:type="dcterms:W3CDTF">2012-06-05T21:59:43Z</dcterms:modified>
</cp:coreProperties>
</file>